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2"/>
  </p:notesMasterIdLst>
  <p:sldIdLst>
    <p:sldId id="256" r:id="rId3"/>
    <p:sldId id="287" r:id="rId4"/>
    <p:sldId id="277" r:id="rId5"/>
    <p:sldId id="278" r:id="rId6"/>
    <p:sldId id="283" r:id="rId7"/>
    <p:sldId id="279" r:id="rId8"/>
    <p:sldId id="280" r:id="rId9"/>
    <p:sldId id="281" r:id="rId10"/>
    <p:sldId id="292" r:id="rId11"/>
    <p:sldId id="269" r:id="rId12"/>
    <p:sldId id="312" r:id="rId13"/>
    <p:sldId id="316" r:id="rId14"/>
    <p:sldId id="293" r:id="rId15"/>
    <p:sldId id="295" r:id="rId16"/>
    <p:sldId id="313" r:id="rId17"/>
    <p:sldId id="318" r:id="rId18"/>
    <p:sldId id="319" r:id="rId19"/>
    <p:sldId id="310" r:id="rId20"/>
    <p:sldId id="298" r:id="rId21"/>
    <p:sldId id="308" r:id="rId22"/>
    <p:sldId id="302" r:id="rId23"/>
    <p:sldId id="300" r:id="rId24"/>
    <p:sldId id="311" r:id="rId25"/>
    <p:sldId id="303" r:id="rId26"/>
    <p:sldId id="305" r:id="rId27"/>
    <p:sldId id="306" r:id="rId28"/>
    <p:sldId id="307" r:id="rId29"/>
    <p:sldId id="309" r:id="rId30"/>
    <p:sldId id="32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E6A542"/>
    <a:srgbClr val="CC5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2A0E9-D608-4506-9D3F-6CA29DC14BBC}" v="3" dt="2024-01-11T14:51:56.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84615" autoAdjust="0"/>
  </p:normalViewPr>
  <p:slideViewPr>
    <p:cSldViewPr snapToGrid="0">
      <p:cViewPr varScale="1">
        <p:scale>
          <a:sx n="84" d="100"/>
          <a:sy n="84" d="100"/>
        </p:scale>
        <p:origin x="532"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F7B1A-6DC6-403A-BB9A-C5C5CA128839}" type="datetimeFigureOut">
              <a:rPr lang="da-DK" smtClean="0"/>
              <a:t>06-02-2024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DEF63-F1BD-49D1-A7FC-BF5AFDCFB396}" type="slidenum">
              <a:rPr lang="da-DK" smtClean="0"/>
              <a:t>‹nr.›</a:t>
            </a:fld>
            <a:endParaRPr lang="da-DK"/>
          </a:p>
        </p:txBody>
      </p:sp>
    </p:spTree>
    <p:extLst>
      <p:ext uri="{BB962C8B-B14F-4D97-AF65-F5344CB8AC3E}">
        <p14:creationId xmlns:p14="http://schemas.microsoft.com/office/powerpoint/2010/main" val="243890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F6DEF63-F1BD-49D1-A7FC-BF5AFDCFB396}" type="slidenum">
              <a:rPr lang="da-DK" smtClean="0"/>
              <a:t>3</a:t>
            </a:fld>
            <a:endParaRPr lang="da-DK"/>
          </a:p>
        </p:txBody>
      </p:sp>
    </p:spTree>
    <p:extLst>
      <p:ext uri="{BB962C8B-B14F-4D97-AF65-F5344CB8AC3E}">
        <p14:creationId xmlns:p14="http://schemas.microsoft.com/office/powerpoint/2010/main" val="232488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Historisk set er økonomidimensionen</a:t>
            </a:r>
            <a:r>
              <a:rPr lang="da-DK" baseline="0" dirty="0"/>
              <a:t> på socialområdet blevet betragtet ud fra en udgiftstilgang, hvor sociale indsatser er omkostningstunge for det offentlige</a:t>
            </a:r>
          </a:p>
          <a:p>
            <a:pPr marL="171450" indent="-171450">
              <a:buFont typeface="Arial" panose="020B0604020202020204" pitchFamily="34" charset="0"/>
              <a:buChar char="•"/>
            </a:pPr>
            <a:r>
              <a:rPr lang="da-DK" baseline="0" dirty="0"/>
              <a:t>Indsatserne bliver iværksat primært pga. lovgivning der sætter ramme for, hvad der skal tilbydes og sekundært fordi man gerne vil forbedre trivsel og livskvalitet for udsatte borgere og borgere med handicap</a:t>
            </a:r>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D9D2B-A4F5-4247-BE4A-87AA4C73D09F}" type="datetime2">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 februar 2024</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85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2.570 personer – Konstrueret kontrolgruppe</a:t>
            </a:r>
          </a:p>
        </p:txBody>
      </p:sp>
      <p:sp>
        <p:nvSpPr>
          <p:cNvPr id="4" name="Pladsholder til slidenummer 3"/>
          <p:cNvSpPr>
            <a:spLocks noGrp="1"/>
          </p:cNvSpPr>
          <p:nvPr>
            <p:ph type="sldNum" sz="quarter" idx="5"/>
          </p:nvPr>
        </p:nvSpPr>
        <p:spPr/>
        <p:txBody>
          <a:bodyPr/>
          <a:lstStyle/>
          <a:p>
            <a:fld id="{7F6DEF63-F1BD-49D1-A7FC-BF5AFDCFB396}" type="slidenum">
              <a:rPr lang="da-DK" smtClean="0"/>
              <a:t>13</a:t>
            </a:fld>
            <a:endParaRPr lang="da-DK"/>
          </a:p>
        </p:txBody>
      </p:sp>
    </p:spTree>
    <p:extLst>
      <p:ext uri="{BB962C8B-B14F-4D97-AF65-F5344CB8AC3E}">
        <p14:creationId xmlns:p14="http://schemas.microsoft.com/office/powerpoint/2010/main" val="247953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Flere mænd end kvinder – I højere grad Dansk oprindelse – Førtidspension 93%</a:t>
            </a:r>
          </a:p>
        </p:txBody>
      </p:sp>
      <p:sp>
        <p:nvSpPr>
          <p:cNvPr id="4" name="Pladsholder til slidenummer 3"/>
          <p:cNvSpPr>
            <a:spLocks noGrp="1"/>
          </p:cNvSpPr>
          <p:nvPr>
            <p:ph type="sldNum" sz="quarter" idx="5"/>
          </p:nvPr>
        </p:nvSpPr>
        <p:spPr/>
        <p:txBody>
          <a:bodyPr/>
          <a:lstStyle/>
          <a:p>
            <a:fld id="{7F6DEF63-F1BD-49D1-A7FC-BF5AFDCFB396}" type="slidenum">
              <a:rPr lang="da-DK" smtClean="0"/>
              <a:t>16</a:t>
            </a:fld>
            <a:endParaRPr lang="da-DK"/>
          </a:p>
        </p:txBody>
      </p:sp>
    </p:spTree>
    <p:extLst>
      <p:ext uri="{BB962C8B-B14F-4D97-AF65-F5344CB8AC3E}">
        <p14:creationId xmlns:p14="http://schemas.microsoft.com/office/powerpoint/2010/main" val="169297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Diagnoser!</a:t>
            </a:r>
          </a:p>
        </p:txBody>
      </p:sp>
      <p:sp>
        <p:nvSpPr>
          <p:cNvPr id="4" name="Pladsholder til slidenummer 3"/>
          <p:cNvSpPr>
            <a:spLocks noGrp="1"/>
          </p:cNvSpPr>
          <p:nvPr>
            <p:ph type="sldNum" sz="quarter" idx="5"/>
          </p:nvPr>
        </p:nvSpPr>
        <p:spPr/>
        <p:txBody>
          <a:bodyPr/>
          <a:lstStyle/>
          <a:p>
            <a:fld id="{7F6DEF63-F1BD-49D1-A7FC-BF5AFDCFB396}" type="slidenum">
              <a:rPr lang="da-DK" smtClean="0"/>
              <a:t>17</a:t>
            </a:fld>
            <a:endParaRPr lang="da-DK"/>
          </a:p>
        </p:txBody>
      </p:sp>
    </p:spTree>
    <p:extLst>
      <p:ext uri="{BB962C8B-B14F-4D97-AF65-F5344CB8AC3E}">
        <p14:creationId xmlns:p14="http://schemas.microsoft.com/office/powerpoint/2010/main" val="401877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Andelen </a:t>
            </a:r>
            <a:r>
              <a:rPr lang="da-DK"/>
              <a:t>af deltagerne </a:t>
            </a:r>
            <a:r>
              <a:rPr lang="da-DK" dirty="0"/>
              <a:t>i KLAPjob, der er i beskæftigelse stiger fra </a:t>
            </a:r>
            <a:r>
              <a:rPr lang="da-DK" b="1" dirty="0"/>
              <a:t>45 pct. </a:t>
            </a:r>
            <a:r>
              <a:rPr lang="da-DK" dirty="0"/>
              <a:t>året inden til </a:t>
            </a:r>
            <a:r>
              <a:rPr lang="da-DK" b="1" dirty="0"/>
              <a:t>80 pct. </a:t>
            </a:r>
            <a:r>
              <a:rPr lang="da-DK" dirty="0"/>
              <a:t>i året for påbegyndelse.</a:t>
            </a:r>
          </a:p>
        </p:txBody>
      </p:sp>
      <p:sp>
        <p:nvSpPr>
          <p:cNvPr id="4" name="Pladsholder til slidenummer 3"/>
          <p:cNvSpPr>
            <a:spLocks noGrp="1"/>
          </p:cNvSpPr>
          <p:nvPr>
            <p:ph type="sldNum" sz="quarter" idx="5"/>
          </p:nvPr>
        </p:nvSpPr>
        <p:spPr/>
        <p:txBody>
          <a:bodyPr/>
          <a:lstStyle/>
          <a:p>
            <a:fld id="{7F6DEF63-F1BD-49D1-A7FC-BF5AFDCFB396}" type="slidenum">
              <a:rPr lang="da-DK" smtClean="0"/>
              <a:t>19</a:t>
            </a:fld>
            <a:endParaRPr lang="da-DK"/>
          </a:p>
        </p:txBody>
      </p:sp>
    </p:spTree>
    <p:extLst>
      <p:ext uri="{BB962C8B-B14F-4D97-AF65-F5344CB8AC3E}">
        <p14:creationId xmlns:p14="http://schemas.microsoft.com/office/powerpoint/2010/main" val="182309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Stort brug af </a:t>
            </a:r>
            <a:r>
              <a:rPr lang="da-DK" dirty="0" err="1"/>
              <a:t>combi</a:t>
            </a:r>
            <a:r>
              <a:rPr lang="da-DK" dirty="0"/>
              <a:t>-løsninger </a:t>
            </a:r>
          </a:p>
        </p:txBody>
      </p:sp>
      <p:sp>
        <p:nvSpPr>
          <p:cNvPr id="4" name="Pladsholder til slidenummer 3"/>
          <p:cNvSpPr>
            <a:spLocks noGrp="1"/>
          </p:cNvSpPr>
          <p:nvPr>
            <p:ph type="sldNum" sz="quarter" idx="5"/>
          </p:nvPr>
        </p:nvSpPr>
        <p:spPr/>
        <p:txBody>
          <a:bodyPr/>
          <a:lstStyle/>
          <a:p>
            <a:fld id="{7F6DEF63-F1BD-49D1-A7FC-BF5AFDCFB396}" type="slidenum">
              <a:rPr lang="da-DK" smtClean="0"/>
              <a:t>20</a:t>
            </a:fld>
            <a:endParaRPr lang="da-DK"/>
          </a:p>
        </p:txBody>
      </p:sp>
    </p:spTree>
    <p:extLst>
      <p:ext uri="{BB962C8B-B14F-4D97-AF65-F5344CB8AC3E}">
        <p14:creationId xmlns:p14="http://schemas.microsoft.com/office/powerpoint/2010/main" val="1799063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Går mere til lægen ”Ulig i sundhed”</a:t>
            </a:r>
          </a:p>
        </p:txBody>
      </p:sp>
      <p:sp>
        <p:nvSpPr>
          <p:cNvPr id="4" name="Pladsholder til slidenummer 3"/>
          <p:cNvSpPr>
            <a:spLocks noGrp="1"/>
          </p:cNvSpPr>
          <p:nvPr>
            <p:ph type="sldNum" sz="quarter" idx="5"/>
          </p:nvPr>
        </p:nvSpPr>
        <p:spPr/>
        <p:txBody>
          <a:bodyPr/>
          <a:lstStyle/>
          <a:p>
            <a:fld id="{7F6DEF63-F1BD-49D1-A7FC-BF5AFDCFB396}" type="slidenum">
              <a:rPr lang="da-DK" smtClean="0"/>
              <a:t>22</a:t>
            </a:fld>
            <a:endParaRPr lang="da-DK"/>
          </a:p>
        </p:txBody>
      </p:sp>
    </p:spTree>
    <p:extLst>
      <p:ext uri="{BB962C8B-B14F-4D97-AF65-F5344CB8AC3E}">
        <p14:creationId xmlns:p14="http://schemas.microsoft.com/office/powerpoint/2010/main" val="644820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5B2B2-33CB-4835-84A2-BBD10A5BC574}"/>
              </a:ext>
            </a:extLst>
          </p:cNvPr>
          <p:cNvSpPr>
            <a:spLocks noGrp="1"/>
          </p:cNvSpPr>
          <p:nvPr>
            <p:ph type="title"/>
          </p:nvPr>
        </p:nvSpPr>
        <p:spPr>
          <a:xfrm>
            <a:off x="1228957" y="3013230"/>
            <a:ext cx="10046817" cy="1325563"/>
          </a:xfrm>
        </p:spPr>
        <p:txBody>
          <a:bodyPr/>
          <a:lstStyle/>
          <a:p>
            <a:r>
              <a:rPr lang="da-DK"/>
              <a:t>Klik for at redigere titeltypografien i masteren</a:t>
            </a:r>
            <a:endParaRPr lang="da-DK" dirty="0"/>
          </a:p>
        </p:txBody>
      </p:sp>
      <p:sp>
        <p:nvSpPr>
          <p:cNvPr id="4" name="Subtitle 2">
            <a:extLst>
              <a:ext uri="{FF2B5EF4-FFF2-40B4-BE49-F238E27FC236}">
                <a16:creationId xmlns:a16="http://schemas.microsoft.com/office/drawing/2014/main" id="{F9BE7227-C9A8-4574-B50F-1A06652420F7}"/>
              </a:ext>
            </a:extLst>
          </p:cNvPr>
          <p:cNvSpPr>
            <a:spLocks noGrp="1"/>
          </p:cNvSpPr>
          <p:nvPr>
            <p:ph type="subTitle" idx="1" hasCustomPrompt="1"/>
          </p:nvPr>
        </p:nvSpPr>
        <p:spPr>
          <a:xfrm>
            <a:off x="1228957" y="5236985"/>
            <a:ext cx="10046817" cy="962646"/>
          </a:xfrm>
        </p:spPr>
        <p:txBody>
          <a:bodyPr>
            <a:normAutofit/>
          </a:bodyPr>
          <a:lstStyle>
            <a:lvl1pPr marL="0" indent="0" algn="l">
              <a:buNone/>
              <a:defRPr sz="12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172343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venstre, indhold højre">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5615956" y="908721"/>
            <a:ext cx="5761137" cy="4968212"/>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tekst 12"/>
          <p:cNvSpPr>
            <a:spLocks noGrp="1"/>
          </p:cNvSpPr>
          <p:nvPr>
            <p:ph type="body" sz="quarter" idx="13"/>
          </p:nvPr>
        </p:nvSpPr>
        <p:spPr>
          <a:xfrm>
            <a:off x="838200" y="2204868"/>
            <a:ext cx="4633733" cy="367206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dato 3"/>
          <p:cNvSpPr>
            <a:spLocks noGrp="1"/>
          </p:cNvSpPr>
          <p:nvPr>
            <p:ph type="dt" sz="half" idx="14"/>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72044A4A-8E49-45E2-866F-B20CBDAA9D9A}" type="datetime2">
              <a:rPr lang="da-DK" smtClean="0"/>
              <a:t>6. februar 2024</a:t>
            </a:fld>
            <a:endParaRPr lang="da-DK" dirty="0"/>
          </a:p>
        </p:txBody>
      </p:sp>
      <p:sp>
        <p:nvSpPr>
          <p:cNvPr id="11"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14"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15" name="Titel 1"/>
          <p:cNvSpPr>
            <a:spLocks noGrp="1"/>
          </p:cNvSpPr>
          <p:nvPr>
            <p:ph type="title"/>
          </p:nvPr>
        </p:nvSpPr>
        <p:spPr>
          <a:xfrm>
            <a:off x="838206" y="908720"/>
            <a:ext cx="4633727" cy="1152128"/>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409996090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venstre, billede højre">
    <p:spTree>
      <p:nvGrpSpPr>
        <p:cNvPr id="1" name=""/>
        <p:cNvGrpSpPr/>
        <p:nvPr/>
      </p:nvGrpSpPr>
      <p:grpSpPr>
        <a:xfrm>
          <a:off x="0" y="0"/>
          <a:ext cx="0" cy="0"/>
          <a:chOff x="0" y="0"/>
          <a:chExt cx="0" cy="0"/>
        </a:xfrm>
      </p:grpSpPr>
      <p:sp>
        <p:nvSpPr>
          <p:cNvPr id="8" name="Pladsholder til billede 7"/>
          <p:cNvSpPr>
            <a:spLocks noGrp="1"/>
          </p:cNvSpPr>
          <p:nvPr>
            <p:ph type="pic" sz="quarter" idx="17"/>
          </p:nvPr>
        </p:nvSpPr>
        <p:spPr>
          <a:xfrm>
            <a:off x="7306291" y="0"/>
            <a:ext cx="4885709" cy="6858000"/>
          </a:xfrm>
          <a:prstGeom prst="rect">
            <a:avLst/>
          </a:prstGeom>
        </p:spPr>
        <p:txBody>
          <a:bodyPr/>
          <a:lstStyle/>
          <a:p>
            <a:r>
              <a:rPr lang="da-DK"/>
              <a:t>Klik på ikonet for at tilføje et billede</a:t>
            </a:r>
            <a:endParaRPr lang="da-DK" dirty="0"/>
          </a:p>
        </p:txBody>
      </p:sp>
      <p:sp>
        <p:nvSpPr>
          <p:cNvPr id="10" name="Pladsholder til dato 3"/>
          <p:cNvSpPr>
            <a:spLocks noGrp="1"/>
          </p:cNvSpPr>
          <p:nvPr>
            <p:ph type="dt" sz="half" idx="2"/>
          </p:nvPr>
        </p:nvSpPr>
        <p:spPr>
          <a:xfrm>
            <a:off x="3953378"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BA82A29C-C451-4AF8-A5EA-761963CF9E83}" type="datetime2">
              <a:rPr lang="da-DK" smtClean="0"/>
              <a:t>6. februar 2024</a:t>
            </a:fld>
            <a:endParaRPr lang="da-DK" dirty="0"/>
          </a:p>
        </p:txBody>
      </p:sp>
      <p:sp>
        <p:nvSpPr>
          <p:cNvPr id="12" name="Pladsholder til slidenummer 5"/>
          <p:cNvSpPr>
            <a:spLocks noGrp="1"/>
          </p:cNvSpPr>
          <p:nvPr>
            <p:ph type="sldNum" sz="quarter" idx="4"/>
          </p:nvPr>
        </p:nvSpPr>
        <p:spPr>
          <a:xfrm>
            <a:off x="4529442"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16" name="Pladsholder til sidefod 4"/>
          <p:cNvSpPr>
            <a:spLocks noGrp="1"/>
          </p:cNvSpPr>
          <p:nvPr>
            <p:ph type="ftr" sz="quarter" idx="3"/>
          </p:nvPr>
        </p:nvSpPr>
        <p:spPr>
          <a:xfrm>
            <a:off x="839424" y="6361702"/>
            <a:ext cx="4788000"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18" name="Pladsholder til indhold 2"/>
          <p:cNvSpPr>
            <a:spLocks noGrp="1"/>
          </p:cNvSpPr>
          <p:nvPr>
            <p:ph idx="1"/>
          </p:nvPr>
        </p:nvSpPr>
        <p:spPr>
          <a:xfrm>
            <a:off x="839417" y="1772816"/>
            <a:ext cx="5616624"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Titel 1"/>
          <p:cNvSpPr>
            <a:spLocks noGrp="1"/>
          </p:cNvSpPr>
          <p:nvPr>
            <p:ph type="title"/>
          </p:nvPr>
        </p:nvSpPr>
        <p:spPr>
          <a:xfrm>
            <a:off x="839416" y="908720"/>
            <a:ext cx="5857162" cy="612070"/>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414942435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højre, billede venstre">
    <p:spTree>
      <p:nvGrpSpPr>
        <p:cNvPr id="1" name=""/>
        <p:cNvGrpSpPr/>
        <p:nvPr/>
      </p:nvGrpSpPr>
      <p:grpSpPr>
        <a:xfrm>
          <a:off x="0" y="0"/>
          <a:ext cx="0" cy="0"/>
          <a:chOff x="0" y="0"/>
          <a:chExt cx="0" cy="0"/>
        </a:xfrm>
      </p:grpSpPr>
      <p:sp>
        <p:nvSpPr>
          <p:cNvPr id="10"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51B27F00-E0A9-4746-95F5-0359D895D524}" type="datetime2">
              <a:rPr lang="da-DK" smtClean="0"/>
              <a:t>6. februar 2024</a:t>
            </a:fld>
            <a:endParaRPr lang="da-DK" dirty="0"/>
          </a:p>
        </p:txBody>
      </p:sp>
      <p:sp>
        <p:nvSpPr>
          <p:cNvPr id="15"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8" name="Pladsholder til billede 7"/>
          <p:cNvSpPr>
            <a:spLocks noGrp="1"/>
          </p:cNvSpPr>
          <p:nvPr>
            <p:ph type="pic" sz="quarter" idx="17"/>
          </p:nvPr>
        </p:nvSpPr>
        <p:spPr>
          <a:xfrm>
            <a:off x="1" y="0"/>
            <a:ext cx="4885709" cy="6858000"/>
          </a:xfrm>
          <a:prstGeom prst="rect">
            <a:avLst/>
          </a:prstGeom>
        </p:spPr>
        <p:txBody>
          <a:bodyPr/>
          <a:lstStyle/>
          <a:p>
            <a:r>
              <a:rPr lang="da-DK"/>
              <a:t>Klik på ikonet for at tilføje et billede</a:t>
            </a:r>
            <a:endParaRPr lang="da-DK" dirty="0"/>
          </a:p>
        </p:txBody>
      </p:sp>
      <p:sp>
        <p:nvSpPr>
          <p:cNvPr id="16" name="Pladsholder til sidefod 4"/>
          <p:cNvSpPr>
            <a:spLocks noGrp="1"/>
          </p:cNvSpPr>
          <p:nvPr>
            <p:ph type="ftr" sz="quarter" idx="3"/>
          </p:nvPr>
        </p:nvSpPr>
        <p:spPr>
          <a:xfrm>
            <a:off x="5519936" y="6361702"/>
            <a:ext cx="4788000"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17" name="Tekstfelt 16"/>
          <p:cNvSpPr txBox="1"/>
          <p:nvPr userDrawn="1"/>
        </p:nvSpPr>
        <p:spPr>
          <a:xfrm>
            <a:off x="5519928" y="6259213"/>
            <a:ext cx="1440160" cy="138499"/>
          </a:xfrm>
          <a:prstGeom prst="rect">
            <a:avLst/>
          </a:prstGeom>
          <a:noFill/>
        </p:spPr>
        <p:txBody>
          <a:bodyPr wrap="square" lIns="0" tIns="0" rIns="0" bIns="0" rtlCol="0">
            <a:spAutoFit/>
          </a:bodyPr>
          <a:lstStyle/>
          <a:p>
            <a:r>
              <a:rPr lang="da-DK" sz="900" b="1" dirty="0">
                <a:solidFill>
                  <a:schemeClr val="tx2"/>
                </a:solidFill>
              </a:rPr>
              <a:t>Social- og Boligstyrelsen</a:t>
            </a:r>
          </a:p>
        </p:txBody>
      </p:sp>
      <p:sp>
        <p:nvSpPr>
          <p:cNvPr id="21" name="Pladsholder til indhold 2"/>
          <p:cNvSpPr>
            <a:spLocks noGrp="1"/>
          </p:cNvSpPr>
          <p:nvPr>
            <p:ph idx="1"/>
          </p:nvPr>
        </p:nvSpPr>
        <p:spPr>
          <a:xfrm>
            <a:off x="5519928" y="1772816"/>
            <a:ext cx="5851457"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3" name="Titel 1"/>
          <p:cNvSpPr>
            <a:spLocks noGrp="1"/>
          </p:cNvSpPr>
          <p:nvPr>
            <p:ph type="title"/>
          </p:nvPr>
        </p:nvSpPr>
        <p:spPr>
          <a:xfrm>
            <a:off x="5519928" y="908720"/>
            <a:ext cx="5857162" cy="612070"/>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126803009"/>
      </p:ext>
    </p:extLst>
  </p:cSld>
  <p:clrMapOvr>
    <a:masterClrMapping/>
  </p:clrMapOvr>
  <p:extLst>
    <p:ext uri="{DCECCB84-F9BA-43D5-87BE-67443E8EF086}">
      <p15:sldGuideLst xmlns:p15="http://schemas.microsoft.com/office/powerpoint/2012/main">
        <p15:guide id="1" pos="353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ød fremhævet + tekst højre">
    <p:spTree>
      <p:nvGrpSpPr>
        <p:cNvPr id="1" name=""/>
        <p:cNvGrpSpPr/>
        <p:nvPr/>
      </p:nvGrpSpPr>
      <p:grpSpPr>
        <a:xfrm>
          <a:off x="0" y="0"/>
          <a:ext cx="0" cy="0"/>
          <a:chOff x="0" y="0"/>
          <a:chExt cx="0" cy="0"/>
        </a:xfrm>
      </p:grpSpPr>
      <p:sp>
        <p:nvSpPr>
          <p:cNvPr id="2" name="Rektangel 1"/>
          <p:cNvSpPr/>
          <p:nvPr userDrawn="1"/>
        </p:nvSpPr>
        <p:spPr>
          <a:xfrm>
            <a:off x="0" y="0"/>
            <a:ext cx="544792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2"/>
          <p:cNvSpPr>
            <a:spLocks noGrp="1"/>
          </p:cNvSpPr>
          <p:nvPr>
            <p:ph type="body" sz="quarter" idx="17" hasCustomPrompt="1"/>
          </p:nvPr>
        </p:nvSpPr>
        <p:spPr>
          <a:xfrm>
            <a:off x="551383" y="908720"/>
            <a:ext cx="4392489" cy="4857447"/>
          </a:xfrm>
          <a:prstGeom prst="rect">
            <a:avLst/>
          </a:prstGeom>
        </p:spPr>
        <p:txBody>
          <a:bodyPr>
            <a:normAutofit/>
          </a:bodyPr>
          <a:lstStyle>
            <a:lvl1pPr marL="0" indent="0">
              <a:buNone/>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0CEEF8C4-4277-4141-8769-507C89323AF5}" type="datetime2">
              <a:rPr lang="da-DK" smtClean="0"/>
              <a:t>6. februar 2024</a:t>
            </a:fld>
            <a:endParaRPr lang="da-DK" dirty="0"/>
          </a:p>
        </p:txBody>
      </p:sp>
      <p:sp>
        <p:nvSpPr>
          <p:cNvPr id="15" name="Pladsholder til sidefod 4"/>
          <p:cNvSpPr>
            <a:spLocks noGrp="1"/>
          </p:cNvSpPr>
          <p:nvPr>
            <p:ph type="ftr" sz="quarter" idx="3"/>
          </p:nvPr>
        </p:nvSpPr>
        <p:spPr>
          <a:xfrm>
            <a:off x="6096000" y="6361702"/>
            <a:ext cx="4248000"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16"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17" name="Tekstfelt 16"/>
          <p:cNvSpPr txBox="1"/>
          <p:nvPr userDrawn="1"/>
        </p:nvSpPr>
        <p:spPr>
          <a:xfrm>
            <a:off x="6095992" y="6259213"/>
            <a:ext cx="1440160" cy="138499"/>
          </a:xfrm>
          <a:prstGeom prst="rect">
            <a:avLst/>
          </a:prstGeom>
          <a:noFill/>
        </p:spPr>
        <p:txBody>
          <a:bodyPr wrap="square" lIns="0" tIns="0" rIns="0" bIns="0" rtlCol="0">
            <a:spAutoFit/>
          </a:bodyPr>
          <a:lstStyle/>
          <a:p>
            <a:r>
              <a:rPr lang="da-DK" sz="900" b="1" dirty="0">
                <a:solidFill>
                  <a:schemeClr val="tx2"/>
                </a:solidFill>
              </a:rPr>
              <a:t>Social- og Boligstyrelsen</a:t>
            </a:r>
          </a:p>
        </p:txBody>
      </p:sp>
      <p:sp>
        <p:nvSpPr>
          <p:cNvPr id="20" name="Pladsholder til indhold 2"/>
          <p:cNvSpPr>
            <a:spLocks noGrp="1"/>
          </p:cNvSpPr>
          <p:nvPr>
            <p:ph idx="1"/>
          </p:nvPr>
        </p:nvSpPr>
        <p:spPr>
          <a:xfrm>
            <a:off x="6095992" y="1772816"/>
            <a:ext cx="5275393"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1" name="Titel 1"/>
          <p:cNvSpPr>
            <a:spLocks noGrp="1"/>
          </p:cNvSpPr>
          <p:nvPr>
            <p:ph type="title"/>
          </p:nvPr>
        </p:nvSpPr>
        <p:spPr>
          <a:xfrm>
            <a:off x="6095992" y="908720"/>
            <a:ext cx="5281098" cy="612070"/>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774236932"/>
      </p:ext>
    </p:extLst>
  </p:cSld>
  <p:clrMapOvr>
    <a:masterClrMapping/>
  </p:clrMapOvr>
  <p:extLst>
    <p:ext uri="{DCECCB84-F9BA-43D5-87BE-67443E8EF086}">
      <p15:sldGuideLst xmlns:p15="http://schemas.microsoft.com/office/powerpoint/2012/main">
        <p15:guide id="1" pos="353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å fremhævet + tekst højre">
    <p:spTree>
      <p:nvGrpSpPr>
        <p:cNvPr id="1" name=""/>
        <p:cNvGrpSpPr/>
        <p:nvPr/>
      </p:nvGrpSpPr>
      <p:grpSpPr>
        <a:xfrm>
          <a:off x="0" y="0"/>
          <a:ext cx="0" cy="0"/>
          <a:chOff x="0" y="0"/>
          <a:chExt cx="0" cy="0"/>
        </a:xfrm>
      </p:grpSpPr>
      <p:sp>
        <p:nvSpPr>
          <p:cNvPr id="2" name="Rektangel 1"/>
          <p:cNvSpPr/>
          <p:nvPr userDrawn="1"/>
        </p:nvSpPr>
        <p:spPr>
          <a:xfrm>
            <a:off x="0" y="0"/>
            <a:ext cx="5447928"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12"/>
          <p:cNvSpPr>
            <a:spLocks noGrp="1"/>
          </p:cNvSpPr>
          <p:nvPr>
            <p:ph type="body" sz="quarter" idx="17" hasCustomPrompt="1"/>
          </p:nvPr>
        </p:nvSpPr>
        <p:spPr>
          <a:xfrm>
            <a:off x="551383" y="908720"/>
            <a:ext cx="4392489" cy="4857447"/>
          </a:xfrm>
          <a:prstGeom prst="rect">
            <a:avLst/>
          </a:prstGeom>
        </p:spPr>
        <p:txBody>
          <a:bodyPr>
            <a:normAutofit/>
          </a:bodyPr>
          <a:lstStyle>
            <a:lvl1pPr marL="0" indent="0">
              <a:buNone/>
              <a:defRPr sz="2400" b="1">
                <a:solidFill>
                  <a:schemeClr val="tx2"/>
                </a:solidFill>
              </a:defRPr>
            </a:lvl1pPr>
            <a:lvl2pPr>
              <a:defRPr sz="2400" b="1">
                <a:solidFill>
                  <a:schemeClr val="accent6"/>
                </a:solidFill>
              </a:defRPr>
            </a:lvl2pPr>
            <a:lvl3pPr>
              <a:defRPr sz="2400" b="1">
                <a:solidFill>
                  <a:schemeClr val="accent6"/>
                </a:solidFill>
              </a:defRPr>
            </a:lvl3pPr>
            <a:lvl4pPr>
              <a:defRPr sz="2400" b="1">
                <a:solidFill>
                  <a:schemeClr val="accent6"/>
                </a:solidFill>
              </a:defRPr>
            </a:lvl4pPr>
            <a:lvl5pPr>
              <a:defRPr sz="2400" b="1">
                <a:solidFill>
                  <a:schemeClr val="accent6"/>
                </a:solidFill>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D52CD0AB-F6C7-4C73-B6BD-950E7AB29434}" type="datetime2">
              <a:rPr lang="da-DK" smtClean="0"/>
              <a:t>6. februar 2024</a:t>
            </a:fld>
            <a:endParaRPr lang="da-DK" dirty="0"/>
          </a:p>
        </p:txBody>
      </p:sp>
      <p:sp>
        <p:nvSpPr>
          <p:cNvPr id="15" name="Pladsholder til sidefod 4"/>
          <p:cNvSpPr>
            <a:spLocks noGrp="1"/>
          </p:cNvSpPr>
          <p:nvPr>
            <p:ph type="ftr" sz="quarter" idx="3"/>
          </p:nvPr>
        </p:nvSpPr>
        <p:spPr>
          <a:xfrm>
            <a:off x="6096000" y="6361702"/>
            <a:ext cx="4248000"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16"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17" name="Tekstfelt 16"/>
          <p:cNvSpPr txBox="1"/>
          <p:nvPr userDrawn="1"/>
        </p:nvSpPr>
        <p:spPr>
          <a:xfrm>
            <a:off x="6095992" y="6259213"/>
            <a:ext cx="1440160" cy="138499"/>
          </a:xfrm>
          <a:prstGeom prst="rect">
            <a:avLst/>
          </a:prstGeom>
          <a:noFill/>
        </p:spPr>
        <p:txBody>
          <a:bodyPr wrap="square" lIns="0" tIns="0" rIns="0" bIns="0" rtlCol="0">
            <a:spAutoFit/>
          </a:bodyPr>
          <a:lstStyle/>
          <a:p>
            <a:r>
              <a:rPr lang="da-DK" sz="900" b="1" dirty="0">
                <a:solidFill>
                  <a:schemeClr val="tx2"/>
                </a:solidFill>
              </a:rPr>
              <a:t>Social- og Boligstyrelsen</a:t>
            </a:r>
          </a:p>
        </p:txBody>
      </p:sp>
      <p:sp>
        <p:nvSpPr>
          <p:cNvPr id="12" name="Pladsholder til indhold 2"/>
          <p:cNvSpPr>
            <a:spLocks noGrp="1"/>
          </p:cNvSpPr>
          <p:nvPr>
            <p:ph idx="1"/>
          </p:nvPr>
        </p:nvSpPr>
        <p:spPr>
          <a:xfrm>
            <a:off x="6095992" y="1772816"/>
            <a:ext cx="5275393" cy="4104115"/>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8" name="Titel 1"/>
          <p:cNvSpPr>
            <a:spLocks noGrp="1"/>
          </p:cNvSpPr>
          <p:nvPr>
            <p:ph type="title"/>
          </p:nvPr>
        </p:nvSpPr>
        <p:spPr>
          <a:xfrm>
            <a:off x="6095992" y="908720"/>
            <a:ext cx="5281098" cy="612070"/>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1090724376"/>
      </p:ext>
    </p:extLst>
  </p:cSld>
  <p:clrMapOvr>
    <a:masterClrMapping/>
  </p:clrMapOvr>
  <p:extLst>
    <p:ext uri="{DCECCB84-F9BA-43D5-87BE-67443E8EF086}">
      <p15:sldGuideLst xmlns:p15="http://schemas.microsoft.com/office/powerpoint/2012/main">
        <p15:guide id="1" pos="353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og 1 billede nederst">
    <p:spTree>
      <p:nvGrpSpPr>
        <p:cNvPr id="1" name=""/>
        <p:cNvGrpSpPr/>
        <p:nvPr/>
      </p:nvGrpSpPr>
      <p:grpSpPr>
        <a:xfrm>
          <a:off x="0" y="0"/>
          <a:ext cx="0" cy="0"/>
          <a:chOff x="0" y="0"/>
          <a:chExt cx="0" cy="0"/>
        </a:xfrm>
      </p:grpSpPr>
      <p:sp>
        <p:nvSpPr>
          <p:cNvPr id="13" name="Pladsholder til tekst 12"/>
          <p:cNvSpPr>
            <a:spLocks noGrp="1"/>
          </p:cNvSpPr>
          <p:nvPr>
            <p:ph type="body" sz="quarter" idx="13"/>
          </p:nvPr>
        </p:nvSpPr>
        <p:spPr>
          <a:xfrm>
            <a:off x="838200" y="1628780"/>
            <a:ext cx="10538885" cy="1620839"/>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5" name="Pladsholder til billede 4"/>
          <p:cNvSpPr>
            <a:spLocks noGrp="1"/>
          </p:cNvSpPr>
          <p:nvPr>
            <p:ph type="pic" sz="quarter" idx="14"/>
          </p:nvPr>
        </p:nvSpPr>
        <p:spPr>
          <a:xfrm>
            <a:off x="0" y="3432340"/>
            <a:ext cx="12192000" cy="2519363"/>
          </a:xfrm>
          <a:prstGeom prst="rect">
            <a:avLst/>
          </a:prstGeom>
        </p:spPr>
        <p:txBody>
          <a:bodyPr/>
          <a:lstStyle>
            <a:lvl1pPr marL="0" indent="0" algn="ctr">
              <a:buNone/>
              <a:defRPr/>
            </a:lvl1pPr>
          </a:lstStyle>
          <a:p>
            <a:r>
              <a:rPr lang="da-DK"/>
              <a:t>Klik på ikonet for at tilføje et billede</a:t>
            </a:r>
            <a:endParaRPr lang="en-GB" dirty="0"/>
          </a:p>
        </p:txBody>
      </p:sp>
      <p:sp>
        <p:nvSpPr>
          <p:cNvPr id="9"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0FC2D8A7-5E10-4E93-912D-1A9D8AF46A01}" type="datetime2">
              <a:rPr lang="da-DK" smtClean="0"/>
              <a:t>6. februar 2024</a:t>
            </a:fld>
            <a:endParaRPr lang="da-DK" dirty="0"/>
          </a:p>
        </p:txBody>
      </p:sp>
      <p:sp>
        <p:nvSpPr>
          <p:cNvPr id="12"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14"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15" name="Titel 1"/>
          <p:cNvSpPr>
            <a:spLocks noGrp="1"/>
          </p:cNvSpPr>
          <p:nvPr>
            <p:ph type="title"/>
          </p:nvPr>
        </p:nvSpPr>
        <p:spPr>
          <a:xfrm>
            <a:off x="838206" y="908720"/>
            <a:ext cx="10538884" cy="612070"/>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378261660"/>
      </p:ext>
    </p:extLst>
  </p:cSld>
  <p:clrMapOvr>
    <a:masterClrMapping/>
  </p:clrMapOvr>
  <p:extLst>
    <p:ext uri="{DCECCB84-F9BA-43D5-87BE-67443E8EF086}">
      <p15:sldGuideLst xmlns:p15="http://schemas.microsoft.com/office/powerpoint/2012/main">
        <p15:guide id="1" orient="horz" pos="211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kst og 1 billede nederst">
    <p:spTree>
      <p:nvGrpSpPr>
        <p:cNvPr id="1" name=""/>
        <p:cNvGrpSpPr/>
        <p:nvPr/>
      </p:nvGrpSpPr>
      <p:grpSpPr>
        <a:xfrm>
          <a:off x="0" y="0"/>
          <a:ext cx="0" cy="0"/>
          <a:chOff x="0" y="0"/>
          <a:chExt cx="0" cy="0"/>
        </a:xfrm>
      </p:grpSpPr>
      <p:sp>
        <p:nvSpPr>
          <p:cNvPr id="9"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739488C6-9312-410C-8290-C4E0CD5D9152}" type="datetime2">
              <a:rPr lang="da-DK" smtClean="0"/>
              <a:t>6. februar 2024</a:t>
            </a:fld>
            <a:endParaRPr lang="da-DK" dirty="0"/>
          </a:p>
        </p:txBody>
      </p:sp>
      <p:sp>
        <p:nvSpPr>
          <p:cNvPr id="12"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14"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15" name="Titel 1"/>
          <p:cNvSpPr>
            <a:spLocks noGrp="1"/>
          </p:cNvSpPr>
          <p:nvPr>
            <p:ph type="title"/>
          </p:nvPr>
        </p:nvSpPr>
        <p:spPr>
          <a:xfrm>
            <a:off x="838206" y="908720"/>
            <a:ext cx="10538884" cy="612070"/>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186337162"/>
      </p:ext>
    </p:extLst>
  </p:cSld>
  <p:clrMapOvr>
    <a:masterClrMapping/>
  </p:clrMapOvr>
  <p:extLst>
    <p:ext uri="{DCECCB84-F9BA-43D5-87BE-67443E8EF086}">
      <p15:sldGuideLst xmlns:p15="http://schemas.microsoft.com/office/powerpoint/2012/main">
        <p15:guide id="1" orient="horz" pos="211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 vælg selv billede">
    <p:spTree>
      <p:nvGrpSpPr>
        <p:cNvPr id="1" name=""/>
        <p:cNvGrpSpPr/>
        <p:nvPr/>
      </p:nvGrpSpPr>
      <p:grpSpPr>
        <a:xfrm>
          <a:off x="0" y="0"/>
          <a:ext cx="0" cy="0"/>
          <a:chOff x="0" y="0"/>
          <a:chExt cx="0" cy="0"/>
        </a:xfrm>
      </p:grpSpPr>
      <p:sp>
        <p:nvSpPr>
          <p:cNvPr id="23" name="Tekstfelt 22"/>
          <p:cNvSpPr txBox="1"/>
          <p:nvPr userDrawn="1"/>
        </p:nvSpPr>
        <p:spPr>
          <a:xfrm>
            <a:off x="-1584853" y="152641"/>
            <a:ext cx="1488165" cy="1631216"/>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2"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sp>
        <p:nvSpPr>
          <p:cNvPr id="18" name="Pladsholder til tekst 5" descr="Socialstyrelsen Logo" title="Socialstyrelsen Logo"/>
          <p:cNvSpPr>
            <a:spLocks noGrp="1"/>
          </p:cNvSpPr>
          <p:nvPr>
            <p:ph type="body" sz="quarter" idx="11"/>
          </p:nvPr>
        </p:nvSpPr>
        <p:spPr>
          <a:xfrm>
            <a:off x="727200" y="2970000"/>
            <a:ext cx="1692000" cy="781200"/>
          </a:xfrm>
          <a:prstGeom prst="rect">
            <a:avLst/>
          </a:prstGeom>
          <a:blipFill dpi="0" rotWithShape="1">
            <a:blip r:embed="rId2"/>
            <a:srcRect/>
            <a:stretch>
              <a:fillRect/>
            </a:stretch>
          </a:blipFill>
        </p:spPr>
        <p:txBody>
          <a:bodyPr/>
          <a:lstStyle>
            <a:lvl1pPr marL="0" indent="0">
              <a:buNone/>
              <a:defRPr sz="133">
                <a:solidFill>
                  <a:schemeClr val="bg1"/>
                </a:solidFill>
              </a:defRPr>
            </a:lvl1pPr>
          </a:lstStyle>
          <a:p>
            <a:pPr lvl="0"/>
            <a:r>
              <a:rPr lang="da-DK"/>
              <a:t>Rediger typografien i masterens</a:t>
            </a:r>
          </a:p>
        </p:txBody>
      </p:sp>
      <p:sp>
        <p:nvSpPr>
          <p:cNvPr id="20" name="Pladsholder til tekst 7" descr="&quot;&quot;" title="&quot;&quot;"/>
          <p:cNvSpPr>
            <a:spLocks noGrp="1"/>
          </p:cNvSpPr>
          <p:nvPr>
            <p:ph type="body" sz="quarter" idx="15"/>
          </p:nvPr>
        </p:nvSpPr>
        <p:spPr>
          <a:xfrm rot="14880000">
            <a:off x="929314" y="1683923"/>
            <a:ext cx="3708000" cy="28800"/>
          </a:xfrm>
          <a:prstGeom prst="rect">
            <a:avLst/>
          </a:prstGeom>
          <a:solidFill>
            <a:schemeClr val="bg1"/>
          </a:solidFill>
        </p:spPr>
        <p:txBody>
          <a:bodyPr/>
          <a:lstStyle>
            <a:lvl1pPr marL="0" indent="0">
              <a:buNone/>
              <a:defRPr sz="133">
                <a:solidFill>
                  <a:schemeClr val="bg1"/>
                </a:solidFill>
              </a:defRPr>
            </a:lvl1pPr>
          </a:lstStyle>
          <a:p>
            <a:pPr lvl="0"/>
            <a:r>
              <a:rPr lang="da-DK" noProof="0"/>
              <a:t>Rediger typografien i masterens</a:t>
            </a:r>
          </a:p>
        </p:txBody>
      </p:sp>
      <p:sp>
        <p:nvSpPr>
          <p:cNvPr id="24" name="Pladsholder til tekst 7" descr="&quot;&quot;" title="&quot;&quot;"/>
          <p:cNvSpPr>
            <a:spLocks noGrp="1"/>
          </p:cNvSpPr>
          <p:nvPr>
            <p:ph type="body" sz="quarter" idx="16"/>
          </p:nvPr>
        </p:nvSpPr>
        <p:spPr>
          <a:xfrm rot="17520000">
            <a:off x="904571" y="5123329"/>
            <a:ext cx="3744000" cy="28800"/>
          </a:xfrm>
          <a:prstGeom prst="rect">
            <a:avLst/>
          </a:prstGeom>
          <a:solidFill>
            <a:schemeClr val="bg1"/>
          </a:solidFill>
        </p:spPr>
        <p:txBody>
          <a:bodyPr/>
          <a:lstStyle>
            <a:lvl1pPr marL="0" indent="0">
              <a:buNone/>
              <a:defRPr sz="133">
                <a:solidFill>
                  <a:schemeClr val="bg1"/>
                </a:solidFill>
              </a:defRPr>
            </a:lvl1pPr>
          </a:lstStyle>
          <a:p>
            <a:pPr lvl="0"/>
            <a:r>
              <a:rPr lang="da-DK" noProof="0"/>
              <a:t>Rediger typografien i masterens</a:t>
            </a:r>
          </a:p>
        </p:txBody>
      </p:sp>
      <p:sp>
        <p:nvSpPr>
          <p:cNvPr id="25" name="Pladsholder til tekst 5" descr="Socialstyrelsens pay-off" title="Socialstyrelsens pay-off"/>
          <p:cNvSpPr>
            <a:spLocks noGrp="1"/>
          </p:cNvSpPr>
          <p:nvPr>
            <p:ph type="body" sz="quarter" idx="17"/>
          </p:nvPr>
        </p:nvSpPr>
        <p:spPr>
          <a:xfrm>
            <a:off x="4007767" y="6089047"/>
            <a:ext cx="1012025" cy="298800"/>
          </a:xfrm>
          <a:prstGeom prst="rect">
            <a:avLst/>
          </a:prstGeom>
          <a:blipFill>
            <a:blip r:embed="rId3">
              <a:extLst>
                <a:ext uri="{28A0092B-C50C-407E-A947-70E740481C1C}">
                  <a14:useLocalDpi xmlns:a14="http://schemas.microsoft.com/office/drawing/2010/main" val="0"/>
                </a:ext>
              </a:extLst>
            </a:blip>
            <a:stretch>
              <a:fillRect/>
            </a:stretch>
          </a:blipFill>
        </p:spPr>
        <p:txBody>
          <a:bodyPr tIns="1296000" bIns="144000"/>
          <a:lstStyle>
            <a:lvl1pPr marL="0" indent="0">
              <a:buNone/>
              <a:defRPr sz="133">
                <a:solidFill>
                  <a:schemeClr val="bg1"/>
                </a:solidFill>
              </a:defRPr>
            </a:lvl1pPr>
          </a:lstStyle>
          <a:p>
            <a:pPr lvl="0"/>
            <a:r>
              <a:rPr lang="da-DK"/>
              <a:t>Rediger typografien i masterens</a:t>
            </a:r>
          </a:p>
        </p:txBody>
      </p:sp>
      <p:sp>
        <p:nvSpPr>
          <p:cNvPr id="11" name="Tekstfelt 10"/>
          <p:cNvSpPr txBox="1"/>
          <p:nvPr userDrawn="1"/>
        </p:nvSpPr>
        <p:spPr>
          <a:xfrm>
            <a:off x="-1584853" y="2525760"/>
            <a:ext cx="1488165" cy="2092881"/>
          </a:xfrm>
          <a:prstGeom prst="rect">
            <a:avLst/>
          </a:prstGeom>
          <a:noFill/>
        </p:spPr>
        <p:txBody>
          <a:bodyPr wrap="square" rtlCol="0">
            <a:spAutoFit/>
          </a:bodyPr>
          <a:lstStyle/>
          <a:p>
            <a:pPr algn="l"/>
            <a:r>
              <a:rPr lang="da-DK" sz="1000" b="1" dirty="0"/>
              <a:t>Ændre farve på billedet</a:t>
            </a:r>
            <a:r>
              <a:rPr lang="da-DK" sz="1000" baseline="0" dirty="0"/>
              <a:t>:</a:t>
            </a:r>
          </a:p>
          <a:p>
            <a:pPr algn="l"/>
            <a:endParaRPr lang="da-DK" sz="1000" baseline="0" dirty="0"/>
          </a:p>
          <a:p>
            <a:pPr algn="l"/>
            <a:r>
              <a:rPr lang="da-DK" sz="1000" baseline="0" dirty="0"/>
              <a:t>Marker billedet, vælg ”Formatér” i top-menuen. Tryk på menupunktet ”Farve”, hvor du vælger ”Flere variationer”. Her finder du listen ”Brugerdefineret farver” som du kan vælge fra.</a:t>
            </a:r>
            <a:endParaRPr lang="da-DK" sz="1000" dirty="0"/>
          </a:p>
        </p:txBody>
      </p:sp>
      <p:sp>
        <p:nvSpPr>
          <p:cNvPr id="16" name="Pladsholder til billede 3"/>
          <p:cNvSpPr>
            <a:spLocks noGrp="1"/>
          </p:cNvSpPr>
          <p:nvPr>
            <p:ph type="pic" sz="quarter" idx="10" hasCustomPrompt="1"/>
          </p:nvPr>
        </p:nvSpPr>
        <p:spPr>
          <a:xfrm>
            <a:off x="0" y="0"/>
            <a:ext cx="12192000" cy="6858000"/>
          </a:xfrm>
          <a:prstGeom prst="rect">
            <a:avLst/>
          </a:prstGeom>
          <a:noFill/>
        </p:spPr>
        <p:txBody>
          <a:bodyPr/>
          <a:lstStyle>
            <a:lvl1pPr marL="0" indent="0" algn="ctr">
              <a:lnSpc>
                <a:spcPct val="100000"/>
              </a:lnSpc>
              <a:spcBef>
                <a:spcPts val="0"/>
              </a:spcBef>
              <a:buNone/>
              <a:defRPr sz="1200"/>
            </a:lvl1pPr>
          </a:lstStyle>
          <a:p>
            <a:r>
              <a:rPr lang="da-DK" dirty="0"/>
              <a:t>Indsæt eget billede.</a:t>
            </a:r>
          </a:p>
          <a:p>
            <a:endParaRPr lang="da-DK" dirty="0"/>
          </a:p>
        </p:txBody>
      </p:sp>
    </p:spTree>
    <p:extLst>
      <p:ext uri="{BB962C8B-B14F-4D97-AF65-F5344CB8AC3E}">
        <p14:creationId xmlns:p14="http://schemas.microsoft.com/office/powerpoint/2010/main" val="871778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beige">
    <p:bg>
      <p:bgPr>
        <a:solidFill>
          <a:srgbClr val="DED5CB"/>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3" name="Billed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517936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beige">
    <p:bg>
      <p:bgPr>
        <a:solidFill>
          <a:srgbClr val="DED5CB"/>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a:t>Kapitel-overskrift</a:t>
            </a:r>
            <a:endParaRPr lang="da-DK" dirty="0"/>
          </a:p>
        </p:txBody>
      </p:sp>
    </p:spTree>
    <p:extLst>
      <p:ext uri="{BB962C8B-B14F-4D97-AF65-F5344CB8AC3E}">
        <p14:creationId xmlns:p14="http://schemas.microsoft.com/office/powerpoint/2010/main" val="361244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med citat (Mørkegrå bag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7605" y="153071"/>
            <a:ext cx="6798725" cy="1325563"/>
          </a:xfrm>
          <a:prstGeom prst="rect">
            <a:avLst/>
          </a:prstGeom>
        </p:spPr>
        <p:txBody>
          <a:bodyPr anchor="ctr"/>
          <a:lstStyle>
            <a:lvl1pPr algn="l">
              <a:defRPr sz="2000">
                <a:solidFill>
                  <a:srgbClr val="231F20"/>
                </a:solidFill>
              </a:defRPr>
            </a:lvl1pPr>
          </a:lstStyle>
          <a:p>
            <a:r>
              <a:rPr lang="da-DK" dirty="0"/>
              <a:t>Klik for at redigere titeltypografien i masteren</a:t>
            </a:r>
            <a:endParaRPr lang="en-US" dirty="0"/>
          </a:p>
        </p:txBody>
      </p:sp>
      <p:sp>
        <p:nvSpPr>
          <p:cNvPr id="5" name="Pladsholder til indhold 4">
            <a:extLst>
              <a:ext uri="{FF2B5EF4-FFF2-40B4-BE49-F238E27FC236}">
                <a16:creationId xmlns:a16="http://schemas.microsoft.com/office/drawing/2014/main" id="{0224BB72-8C68-45B2-8B4F-2586F92AC057}"/>
              </a:ext>
            </a:extLst>
          </p:cNvPr>
          <p:cNvSpPr>
            <a:spLocks noGrp="1"/>
          </p:cNvSpPr>
          <p:nvPr>
            <p:ph sz="quarter" idx="10"/>
          </p:nvPr>
        </p:nvSpPr>
        <p:spPr>
          <a:xfrm>
            <a:off x="787067" y="2222204"/>
            <a:ext cx="6798725" cy="3391307"/>
          </a:xfrm>
        </p:spPr>
        <p:txBody>
          <a:bodyPr>
            <a:normAutofit/>
          </a:bodyPr>
          <a:lstStyle>
            <a:lvl1pPr>
              <a:lnSpc>
                <a:spcPct val="100000"/>
              </a:lnSpc>
              <a:buNone/>
              <a:defRPr sz="1600" b="0"/>
            </a:lvl1pPr>
            <a:lvl2pPr>
              <a:buNone/>
              <a:defRPr sz="1800" b="0"/>
            </a:lvl2pPr>
            <a:lvl3pPr>
              <a:buNone/>
              <a:defRPr sz="1800" b="0"/>
            </a:lvl3pPr>
            <a:lvl4pPr>
              <a:buNone/>
              <a:defRPr sz="1800" b="0"/>
            </a:lvl4pPr>
            <a:lvl5pPr>
              <a:buNone/>
              <a:defRPr sz="1800" b="0"/>
            </a:lvl5pPr>
          </a:lstStyle>
          <a:p>
            <a:pPr lvl="0"/>
            <a:r>
              <a:rPr lang="da-DK" dirty="0"/>
              <a:t>Klik for at redigere teksttypografierne i masteren</a:t>
            </a:r>
          </a:p>
          <a:p>
            <a:pPr lvl="0"/>
            <a:r>
              <a:rPr lang="da-DK" dirty="0"/>
              <a:t>Andet niveau</a:t>
            </a:r>
          </a:p>
          <a:p>
            <a:pPr lvl="0"/>
            <a:r>
              <a:rPr lang="da-DK" dirty="0"/>
              <a:t>Tredje niveau</a:t>
            </a:r>
          </a:p>
          <a:p>
            <a:pPr lvl="0"/>
            <a:r>
              <a:rPr lang="da-DK" dirty="0"/>
              <a:t>Fjerde niveau</a:t>
            </a:r>
          </a:p>
          <a:p>
            <a:pPr lvl="0"/>
            <a:r>
              <a:rPr lang="da-DK" dirty="0"/>
              <a:t>Femte niveau</a:t>
            </a:r>
          </a:p>
        </p:txBody>
      </p:sp>
      <p:sp>
        <p:nvSpPr>
          <p:cNvPr id="7" name="Pladsholder til indhold 6">
            <a:extLst>
              <a:ext uri="{FF2B5EF4-FFF2-40B4-BE49-F238E27FC236}">
                <a16:creationId xmlns:a16="http://schemas.microsoft.com/office/drawing/2014/main" id="{C7EBA476-CADA-48F1-8D10-3C688A6076A4}"/>
              </a:ext>
            </a:extLst>
          </p:cNvPr>
          <p:cNvSpPr>
            <a:spLocks noGrp="1"/>
          </p:cNvSpPr>
          <p:nvPr>
            <p:ph sz="quarter" idx="11"/>
          </p:nvPr>
        </p:nvSpPr>
        <p:spPr>
          <a:xfrm>
            <a:off x="8431619" y="3429000"/>
            <a:ext cx="2743201" cy="2503488"/>
          </a:xfrm>
        </p:spPr>
        <p:txBody>
          <a:bodyPr>
            <a:noAutofit/>
          </a:bodyPr>
          <a:lstStyle>
            <a:lvl1pPr algn="r">
              <a:buFont typeface="Arial" panose="020B0604020202020204" pitchFamily="34" charset="0"/>
              <a:buNone/>
              <a:defRPr sz="1400" b="1"/>
            </a:lvl1pPr>
            <a:lvl2pPr algn="r">
              <a:buNone/>
              <a:defRPr sz="1800"/>
            </a:lvl2pPr>
            <a:lvl3pPr algn="r">
              <a:buNone/>
              <a:defRPr sz="1800"/>
            </a:lvl3pPr>
            <a:lvl4pPr algn="r">
              <a:buNone/>
              <a:defRPr sz="1800"/>
            </a:lvl4pPr>
            <a:lvl5pPr algn="r">
              <a:buNone/>
              <a:defRPr sz="1800"/>
            </a:lvl5pPr>
          </a:lstStyle>
          <a:p>
            <a:pPr lvl="0"/>
            <a:r>
              <a:rPr lang="da-DK" dirty="0"/>
              <a:t>Klik for at redigere teksttypografierne i masteren</a:t>
            </a:r>
          </a:p>
          <a:p>
            <a:pPr lvl="0"/>
            <a:r>
              <a:rPr lang="da-DK" dirty="0"/>
              <a:t>Andet niveau</a:t>
            </a:r>
          </a:p>
          <a:p>
            <a:pPr lvl="0"/>
            <a:r>
              <a:rPr lang="da-DK" dirty="0"/>
              <a:t>Tredje niveau</a:t>
            </a:r>
          </a:p>
          <a:p>
            <a:pPr lvl="0"/>
            <a:r>
              <a:rPr lang="da-DK" dirty="0"/>
              <a:t>Fjerde niveau</a:t>
            </a:r>
          </a:p>
          <a:p>
            <a:pPr lvl="0"/>
            <a:r>
              <a:rPr lang="da-DK" dirty="0"/>
              <a:t>Femte niveau</a:t>
            </a:r>
          </a:p>
        </p:txBody>
      </p:sp>
    </p:spTree>
    <p:extLst>
      <p:ext uri="{BB962C8B-B14F-4D97-AF65-F5344CB8AC3E}">
        <p14:creationId xmlns:p14="http://schemas.microsoft.com/office/powerpoint/2010/main" val="965283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llede-1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DED5C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601907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lede-2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DED5CB">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5"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7"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8"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4293895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gul">
    <p:bg>
      <p:bgPr>
        <a:solidFill>
          <a:srgbClr val="ECE38A"/>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296006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gul">
    <p:bg>
      <p:bgPr>
        <a:solidFill>
          <a:srgbClr val="ECE38A"/>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a:t>Kapitel-overskrift</a:t>
            </a:r>
            <a:endParaRPr lang="da-DK" dirty="0"/>
          </a:p>
        </p:txBody>
      </p:sp>
    </p:spTree>
    <p:extLst>
      <p:ext uri="{BB962C8B-B14F-4D97-AF65-F5344CB8AC3E}">
        <p14:creationId xmlns:p14="http://schemas.microsoft.com/office/powerpoint/2010/main" val="741925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lede-2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ECE38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5"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7"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8"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580110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lede-3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ECE38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555218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grøn">
    <p:bg>
      <p:bgPr>
        <a:solidFill>
          <a:srgbClr val="BAD9C1"/>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769768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pitel-grøn">
    <p:bg>
      <p:bgPr>
        <a:solidFill>
          <a:srgbClr val="BAD9C1"/>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a:t>Kapitel-overskrift</a:t>
            </a:r>
            <a:endParaRPr lang="da-DK" dirty="0"/>
          </a:p>
        </p:txBody>
      </p:sp>
    </p:spTree>
    <p:extLst>
      <p:ext uri="{BB962C8B-B14F-4D97-AF65-F5344CB8AC3E}">
        <p14:creationId xmlns:p14="http://schemas.microsoft.com/office/powerpoint/2010/main" val="3934413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lede-1_gul">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BAD9C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9824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llede-2_grøn">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BAD9C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43336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med citat (Hvid bag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7605" y="153071"/>
            <a:ext cx="6798725" cy="1325563"/>
          </a:xfrm>
          <a:prstGeom prst="rect">
            <a:avLst/>
          </a:prstGeom>
        </p:spPr>
        <p:txBody>
          <a:bodyPr anchor="ctr"/>
          <a:lstStyle>
            <a:lvl1pPr algn="l">
              <a:defRPr sz="2000">
                <a:solidFill>
                  <a:srgbClr val="231F20"/>
                </a:solidFill>
              </a:defRPr>
            </a:lvl1pPr>
          </a:lstStyle>
          <a:p>
            <a:r>
              <a:rPr lang="da-DK" dirty="0"/>
              <a:t>Klik for at redigere titeltypografien i masteren</a:t>
            </a:r>
            <a:endParaRPr lang="en-US" dirty="0"/>
          </a:p>
        </p:txBody>
      </p:sp>
      <p:sp>
        <p:nvSpPr>
          <p:cNvPr id="7" name="Pladsholder til indhold 6">
            <a:extLst>
              <a:ext uri="{FF2B5EF4-FFF2-40B4-BE49-F238E27FC236}">
                <a16:creationId xmlns:a16="http://schemas.microsoft.com/office/drawing/2014/main" id="{C7EBA476-CADA-48F1-8D10-3C688A6076A4}"/>
              </a:ext>
            </a:extLst>
          </p:cNvPr>
          <p:cNvSpPr>
            <a:spLocks noGrp="1"/>
          </p:cNvSpPr>
          <p:nvPr>
            <p:ph sz="quarter" idx="11"/>
          </p:nvPr>
        </p:nvSpPr>
        <p:spPr>
          <a:xfrm>
            <a:off x="8436935" y="3429000"/>
            <a:ext cx="2737885" cy="2503488"/>
          </a:xfrm>
        </p:spPr>
        <p:txBody>
          <a:bodyPr>
            <a:noAutofit/>
          </a:bodyPr>
          <a:lstStyle>
            <a:lvl1pPr algn="r">
              <a:buFont typeface="Arial" panose="020B0604020202020204" pitchFamily="34" charset="0"/>
              <a:buNone/>
              <a:defRPr sz="1400" b="1">
                <a:solidFill>
                  <a:srgbClr val="231F20"/>
                </a:solidFill>
              </a:defRPr>
            </a:lvl1pPr>
            <a:lvl2pPr algn="r">
              <a:buNone/>
              <a:defRPr sz="1400" b="1">
                <a:solidFill>
                  <a:srgbClr val="231F20"/>
                </a:solidFill>
              </a:defRPr>
            </a:lvl2pPr>
            <a:lvl3pPr algn="r">
              <a:buNone/>
              <a:defRPr sz="1400" b="1">
                <a:solidFill>
                  <a:srgbClr val="231F20"/>
                </a:solidFill>
              </a:defRPr>
            </a:lvl3pPr>
            <a:lvl4pPr algn="r">
              <a:buNone/>
              <a:defRPr sz="1400" b="1">
                <a:solidFill>
                  <a:srgbClr val="231F20"/>
                </a:solidFill>
              </a:defRPr>
            </a:lvl4pPr>
            <a:lvl5pPr algn="r">
              <a:buNone/>
              <a:defRPr sz="1400" b="1">
                <a:solidFill>
                  <a:srgbClr val="231F20"/>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indhold 4">
            <a:extLst>
              <a:ext uri="{FF2B5EF4-FFF2-40B4-BE49-F238E27FC236}">
                <a16:creationId xmlns:a16="http://schemas.microsoft.com/office/drawing/2014/main" id="{6EAEF17E-8CB5-4B99-90C5-9756BFC67E3A}"/>
              </a:ext>
            </a:extLst>
          </p:cNvPr>
          <p:cNvSpPr>
            <a:spLocks noGrp="1"/>
          </p:cNvSpPr>
          <p:nvPr>
            <p:ph sz="quarter" idx="12"/>
          </p:nvPr>
        </p:nvSpPr>
        <p:spPr>
          <a:xfrm>
            <a:off x="787067" y="2222204"/>
            <a:ext cx="6798725" cy="3391307"/>
          </a:xfrm>
        </p:spPr>
        <p:txBody>
          <a:bodyPr>
            <a:normAutofit/>
          </a:bodyPr>
          <a:lstStyle>
            <a:lvl1pPr>
              <a:lnSpc>
                <a:spcPct val="100000"/>
              </a:lnSpc>
              <a:buNone/>
              <a:defRPr sz="1600" b="0">
                <a:solidFill>
                  <a:srgbClr val="231F20"/>
                </a:solidFill>
              </a:defRPr>
            </a:lvl1pPr>
            <a:lvl2pPr>
              <a:buNone/>
              <a:defRPr sz="1800" b="0"/>
            </a:lvl2pPr>
            <a:lvl3pPr>
              <a:buNone/>
              <a:defRPr sz="1800" b="0"/>
            </a:lvl3pPr>
            <a:lvl4pPr>
              <a:buNone/>
              <a:defRPr sz="1800" b="0"/>
            </a:lvl4pPr>
            <a:lvl5pPr>
              <a:buNone/>
              <a:defRPr sz="1800" b="0"/>
            </a:lvl5pPr>
          </a:lstStyle>
          <a:p>
            <a:pPr lvl="0"/>
            <a:r>
              <a:rPr lang="da-DK" dirty="0"/>
              <a:t>Klik for at redigere teksttypografierne i masteren</a:t>
            </a:r>
          </a:p>
          <a:p>
            <a:pPr lvl="0"/>
            <a:r>
              <a:rPr lang="da-DK" dirty="0"/>
              <a:t>Andet niveau</a:t>
            </a:r>
          </a:p>
          <a:p>
            <a:pPr lvl="0"/>
            <a:r>
              <a:rPr lang="da-DK" dirty="0"/>
              <a:t>Tredje niveau</a:t>
            </a:r>
          </a:p>
          <a:p>
            <a:pPr lvl="0"/>
            <a:r>
              <a:rPr lang="da-DK" dirty="0"/>
              <a:t>Fjerde niveau</a:t>
            </a:r>
          </a:p>
          <a:p>
            <a:pPr lvl="0"/>
            <a:r>
              <a:rPr lang="da-DK" dirty="0"/>
              <a:t>Femte niveau</a:t>
            </a:r>
          </a:p>
        </p:txBody>
      </p:sp>
    </p:spTree>
    <p:extLst>
      <p:ext uri="{BB962C8B-B14F-4D97-AF65-F5344CB8AC3E}">
        <p14:creationId xmlns:p14="http://schemas.microsoft.com/office/powerpoint/2010/main" val="1784111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mørkegrå">
    <p:bg>
      <p:bgPr>
        <a:solidFill>
          <a:srgbClr val="BCB5B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530916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pitel-mørkgrå">
    <p:bg>
      <p:bgPr>
        <a:solidFill>
          <a:srgbClr val="BCB5B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a:t>Kapitel-overskrift</a:t>
            </a:r>
            <a:endParaRPr lang="da-DK" dirty="0"/>
          </a:p>
        </p:txBody>
      </p:sp>
    </p:spTree>
    <p:extLst>
      <p:ext uri="{BB962C8B-B14F-4D97-AF65-F5344CB8AC3E}">
        <p14:creationId xmlns:p14="http://schemas.microsoft.com/office/powerpoint/2010/main" val="484925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llede-1_mørk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BCB5B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23"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24"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25"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889725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lede-2_mørk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BCB5B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5"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6"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7"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212681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orange">
    <p:bg>
      <p:bgPr>
        <a:solidFill>
          <a:srgbClr val="E9D39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130207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pitel-orange">
    <p:bg>
      <p:bgPr>
        <a:solidFill>
          <a:srgbClr val="E9D392"/>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a:t>Kapitel-overskrift</a:t>
            </a:r>
            <a:endParaRPr lang="da-DK" dirty="0"/>
          </a:p>
        </p:txBody>
      </p:sp>
    </p:spTree>
    <p:extLst>
      <p:ext uri="{BB962C8B-B14F-4D97-AF65-F5344CB8AC3E}">
        <p14:creationId xmlns:p14="http://schemas.microsoft.com/office/powerpoint/2010/main" val="1917424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lede-1_oran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E9D39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4015937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lede-2_oran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E9D392">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088255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lysgrå">
    <p:bg>
      <p:bgPr>
        <a:solidFill>
          <a:srgbClr val="C6C7C9"/>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259463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Kapitel-grå">
    <p:bg>
      <p:bgPr>
        <a:solidFill>
          <a:srgbClr val="C6C7C9"/>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a:t>Kapitel-overskrift</a:t>
            </a:r>
            <a:endParaRPr lang="da-DK" dirty="0"/>
          </a:p>
        </p:txBody>
      </p:sp>
    </p:spTree>
    <p:extLst>
      <p:ext uri="{BB962C8B-B14F-4D97-AF65-F5344CB8AC3E}">
        <p14:creationId xmlns:p14="http://schemas.microsoft.com/office/powerpoint/2010/main" val="1462386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l tekst (Hvid bag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7605" y="153071"/>
            <a:ext cx="6798725" cy="1325563"/>
          </a:xfrm>
          <a:prstGeom prst="rect">
            <a:avLst/>
          </a:prstGeom>
        </p:spPr>
        <p:txBody>
          <a:bodyPr anchor="ctr"/>
          <a:lstStyle>
            <a:lvl1pPr algn="l">
              <a:defRPr sz="2000">
                <a:solidFill>
                  <a:srgbClr val="231F20"/>
                </a:solidFill>
              </a:defRPr>
            </a:lvl1pPr>
          </a:lstStyle>
          <a:p>
            <a:r>
              <a:rPr lang="da-DK" dirty="0"/>
              <a:t>Klik for at redigere titeltypografien i masteren</a:t>
            </a:r>
            <a:endParaRPr lang="en-US" dirty="0"/>
          </a:p>
        </p:txBody>
      </p:sp>
      <p:sp>
        <p:nvSpPr>
          <p:cNvPr id="6" name="Pladsholder til indhold 4">
            <a:extLst>
              <a:ext uri="{FF2B5EF4-FFF2-40B4-BE49-F238E27FC236}">
                <a16:creationId xmlns:a16="http://schemas.microsoft.com/office/drawing/2014/main" id="{215460E3-8DE1-4F53-8111-F6F2FB64873A}"/>
              </a:ext>
            </a:extLst>
          </p:cNvPr>
          <p:cNvSpPr>
            <a:spLocks noGrp="1"/>
          </p:cNvSpPr>
          <p:nvPr>
            <p:ph sz="quarter" idx="11"/>
          </p:nvPr>
        </p:nvSpPr>
        <p:spPr>
          <a:xfrm>
            <a:off x="787067" y="2222204"/>
            <a:ext cx="6798725" cy="3391307"/>
          </a:xfrm>
        </p:spPr>
        <p:txBody>
          <a:bodyPr>
            <a:normAutofit/>
          </a:bodyPr>
          <a:lstStyle>
            <a:lvl1pPr>
              <a:lnSpc>
                <a:spcPct val="150000"/>
              </a:lnSpc>
              <a:buNone/>
              <a:defRPr sz="1600" b="0">
                <a:solidFill>
                  <a:srgbClr val="231F20"/>
                </a:solidFill>
              </a:defRPr>
            </a:lvl1pPr>
            <a:lvl2pPr>
              <a:buNone/>
              <a:defRPr sz="1800" b="0"/>
            </a:lvl2pPr>
            <a:lvl3pPr>
              <a:buNone/>
              <a:defRPr sz="1800" b="0"/>
            </a:lvl3pPr>
            <a:lvl4pPr>
              <a:buNone/>
              <a:defRPr sz="1800" b="0"/>
            </a:lvl4pPr>
            <a:lvl5pPr>
              <a:buNone/>
              <a:defRPr sz="1800" b="0"/>
            </a:lvl5pPr>
          </a:lstStyle>
          <a:p>
            <a:pPr lvl="0"/>
            <a:r>
              <a:rPr lang="da-DK" dirty="0"/>
              <a:t>Klik for at redigere teksttypografierne i masteren</a:t>
            </a:r>
          </a:p>
        </p:txBody>
      </p:sp>
    </p:spTree>
    <p:extLst>
      <p:ext uri="{BB962C8B-B14F-4D97-AF65-F5344CB8AC3E}">
        <p14:creationId xmlns:p14="http://schemas.microsoft.com/office/powerpoint/2010/main" val="1290686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illede-1_gr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p:cNvSpPr/>
          <p:nvPr userDrawn="1"/>
        </p:nvSpPr>
        <p:spPr>
          <a:xfrm>
            <a:off x="0" y="1"/>
            <a:ext cx="12192000" cy="6858000"/>
          </a:xfrm>
          <a:prstGeom prst="rect">
            <a:avLst/>
          </a:prstGeom>
          <a:solidFill>
            <a:srgbClr val="C6C7C9">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894117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lede-3_beig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191531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blå">
    <p:bg>
      <p:bgPr>
        <a:solidFill>
          <a:srgbClr val="CDE7EE"/>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3"/>
          <a:stretch>
            <a:fillRect/>
          </a:stretch>
        </p:blipFill>
        <p:spPr>
          <a:xfrm>
            <a:off x="4007768" y="6093296"/>
            <a:ext cx="1012024" cy="298730"/>
          </a:xfrm>
          <a:prstGeom prst="rect">
            <a:avLst/>
          </a:prstGeom>
        </p:spPr>
      </p:pic>
      <p:sp>
        <p:nvSpPr>
          <p:cNvPr id="9"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5"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6"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8" name="Billed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725865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pitel-blå">
    <p:bg>
      <p:bgPr>
        <a:solidFill>
          <a:srgbClr val="CDE7EE"/>
        </a:solidFill>
        <a:effectLst/>
      </p:bgPr>
    </p:bg>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stretch>
            <a:fillRect/>
          </a:stretch>
        </p:blipFill>
        <p:spPr>
          <a:xfrm>
            <a:off x="2063552" y="-27732"/>
            <a:ext cx="1438781" cy="6913463"/>
          </a:xfrm>
          <a:prstGeom prst="rect">
            <a:avLst/>
          </a:prstGeom>
        </p:spPr>
      </p:pic>
      <p:sp>
        <p:nvSpPr>
          <p:cNvPr id="8" name="Titel 1"/>
          <p:cNvSpPr>
            <a:spLocks noGrp="1"/>
          </p:cNvSpPr>
          <p:nvPr>
            <p:ph type="title" hasCustomPrompt="1"/>
          </p:nvPr>
        </p:nvSpPr>
        <p:spPr>
          <a:xfrm>
            <a:off x="4007768" y="3050957"/>
            <a:ext cx="7848872" cy="756084"/>
          </a:xfrm>
        </p:spPr>
        <p:txBody>
          <a:bodyPr anchor="ctr"/>
          <a:lstStyle>
            <a:lvl1pPr>
              <a:defRPr sz="3200" b="0"/>
            </a:lvl1pPr>
          </a:lstStyle>
          <a:p>
            <a:r>
              <a:rPr lang="da-DK" dirty="0" err="1"/>
              <a:t>Kapitel-overskrift</a:t>
            </a:r>
            <a:endParaRPr lang="da-DK" dirty="0"/>
          </a:p>
        </p:txBody>
      </p:sp>
    </p:spTree>
    <p:extLst>
      <p:ext uri="{BB962C8B-B14F-4D97-AF65-F5344CB8AC3E}">
        <p14:creationId xmlns:p14="http://schemas.microsoft.com/office/powerpoint/2010/main" val="4202666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illede-1_bl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ktangel 2"/>
          <p:cNvSpPr/>
          <p:nvPr userDrawn="1"/>
        </p:nvSpPr>
        <p:spPr>
          <a:xfrm>
            <a:off x="0" y="1"/>
            <a:ext cx="12192000" cy="6858000"/>
          </a:xfrm>
          <a:prstGeom prst="rect">
            <a:avLst/>
          </a:prstGeom>
          <a:solidFill>
            <a:srgbClr val="CDDEF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userDrawn="1"/>
        </p:nvPicPr>
        <p:blipFill>
          <a:blip r:embed="rId3"/>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4"/>
          <a:stretch>
            <a:fillRect/>
          </a:stretch>
        </p:blipFill>
        <p:spPr>
          <a:xfrm>
            <a:off x="4007768" y="6093296"/>
            <a:ext cx="1012024" cy="298730"/>
          </a:xfrm>
          <a:prstGeom prst="rect">
            <a:avLst/>
          </a:prstGeom>
        </p:spPr>
      </p:pic>
      <p:sp>
        <p:nvSpPr>
          <p:cNvPr id="1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9"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20"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0" name="Billed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3059167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illede-3_blå">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ktangel 15"/>
          <p:cNvSpPr/>
          <p:nvPr userDrawn="1"/>
        </p:nvSpPr>
        <p:spPr>
          <a:xfrm>
            <a:off x="0" y="1"/>
            <a:ext cx="12192000" cy="6858000"/>
          </a:xfrm>
          <a:prstGeom prst="rect">
            <a:avLst/>
          </a:prstGeom>
          <a:solidFill>
            <a:srgbClr val="CDDEF3">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hidden="1"/>
          <p:cNvPicPr>
            <a:picLocks noChangeAspect="1"/>
          </p:cNvPicPr>
          <p:nvPr userDrawn="1"/>
        </p:nvPicPr>
        <p:blipFill>
          <a:blip r:embed="rId3"/>
          <a:stretch>
            <a:fillRect/>
          </a:stretch>
        </p:blipFill>
        <p:spPr>
          <a:xfrm>
            <a:off x="814388" y="2996952"/>
            <a:ext cx="1603387" cy="548688"/>
          </a:xfrm>
          <a:prstGeom prst="rect">
            <a:avLst/>
          </a:prstGeom>
        </p:spPr>
      </p:pic>
      <p:pic>
        <p:nvPicPr>
          <p:cNvPr id="11" name="Billede 10"/>
          <p:cNvPicPr>
            <a:picLocks noChangeAspect="1"/>
          </p:cNvPicPr>
          <p:nvPr userDrawn="1"/>
        </p:nvPicPr>
        <p:blipFill>
          <a:blip r:embed="rId4"/>
          <a:stretch>
            <a:fillRect/>
          </a:stretch>
        </p:blipFill>
        <p:spPr>
          <a:xfrm>
            <a:off x="2063552" y="-27732"/>
            <a:ext cx="1438781" cy="6913463"/>
          </a:xfrm>
          <a:prstGeom prst="rect">
            <a:avLst/>
          </a:prstGeom>
        </p:spPr>
      </p:pic>
      <p:pic>
        <p:nvPicPr>
          <p:cNvPr id="12" name="Billede 11"/>
          <p:cNvPicPr>
            <a:picLocks noChangeAspect="1"/>
          </p:cNvPicPr>
          <p:nvPr userDrawn="1"/>
        </p:nvPicPr>
        <p:blipFill>
          <a:blip r:embed="rId5"/>
          <a:stretch>
            <a:fillRect/>
          </a:stretch>
        </p:blipFill>
        <p:spPr>
          <a:xfrm>
            <a:off x="4007768" y="6093296"/>
            <a:ext cx="1012024" cy="298730"/>
          </a:xfrm>
          <a:prstGeom prst="rect">
            <a:avLst/>
          </a:prstGeom>
        </p:spPr>
      </p:pic>
      <p:sp>
        <p:nvSpPr>
          <p:cNvPr id="8" name="Titel 1"/>
          <p:cNvSpPr>
            <a:spLocks noGrp="1"/>
          </p:cNvSpPr>
          <p:nvPr>
            <p:ph type="title" hasCustomPrompt="1"/>
          </p:nvPr>
        </p:nvSpPr>
        <p:spPr>
          <a:xfrm>
            <a:off x="4007767" y="2852936"/>
            <a:ext cx="7200801" cy="756084"/>
          </a:xfrm>
        </p:spPr>
        <p:txBody>
          <a:bodyPr anchor="b"/>
          <a:lstStyle>
            <a:lvl1pPr>
              <a:defRPr sz="3800" b="0"/>
            </a:lvl1pPr>
          </a:lstStyle>
          <a:p>
            <a:r>
              <a:rPr lang="da-DK" dirty="0"/>
              <a:t>Titel</a:t>
            </a:r>
          </a:p>
        </p:txBody>
      </p:sp>
      <p:sp>
        <p:nvSpPr>
          <p:cNvPr id="13" name="Pladsholder til tekst 12"/>
          <p:cNvSpPr>
            <a:spLocks noGrp="1"/>
          </p:cNvSpPr>
          <p:nvPr>
            <p:ph type="body" sz="quarter" idx="13" hasCustomPrompt="1"/>
          </p:nvPr>
        </p:nvSpPr>
        <p:spPr>
          <a:xfrm>
            <a:off x="4007768" y="3789040"/>
            <a:ext cx="7200801" cy="522080"/>
          </a:xfrm>
          <a:prstGeom prst="rect">
            <a:avLst/>
          </a:prstGeom>
        </p:spPr>
        <p:txBody>
          <a:bodyPr lIns="0" tIns="0" rIns="0" bIns="0">
            <a:noAutofit/>
          </a:bodyPr>
          <a:lstStyle>
            <a:lvl1pPr marL="0" indent="0">
              <a:buNone/>
              <a:defRPr sz="1800" b="1" baseline="0">
                <a:solidFill>
                  <a:schemeClr val="bg1"/>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Undertitel / oplægsholder</a:t>
            </a:r>
          </a:p>
        </p:txBody>
      </p:sp>
      <p:sp>
        <p:nvSpPr>
          <p:cNvPr id="14" name="Pladsholder til tekst 12"/>
          <p:cNvSpPr>
            <a:spLocks noGrp="1"/>
          </p:cNvSpPr>
          <p:nvPr>
            <p:ph type="body" sz="quarter" idx="14" hasCustomPrompt="1"/>
          </p:nvPr>
        </p:nvSpPr>
        <p:spPr>
          <a:xfrm>
            <a:off x="4007767" y="4635112"/>
            <a:ext cx="7200801" cy="522080"/>
          </a:xfrm>
          <a:prstGeom prst="rect">
            <a:avLst/>
          </a:prstGeom>
        </p:spPr>
        <p:txBody>
          <a:bodyPr lIns="0" tIns="0" rIns="0" bIns="0">
            <a:noAutofit/>
          </a:bodyPr>
          <a:lstStyle>
            <a:lvl1pPr marL="0" indent="0">
              <a:buNone/>
              <a:defRPr sz="1400" b="1" i="1">
                <a:solidFill>
                  <a:schemeClr val="tx2"/>
                </a:solidFill>
              </a:defRPr>
            </a:lvl1pPr>
            <a:lvl2pPr marL="179995" indent="0">
              <a:buNone/>
              <a:defRPr sz="2000" b="1">
                <a:solidFill>
                  <a:schemeClr val="bg1"/>
                </a:solidFill>
              </a:defRPr>
            </a:lvl2pPr>
            <a:lvl3pPr marL="359991" indent="0">
              <a:buNone/>
              <a:defRPr sz="2000" b="1">
                <a:solidFill>
                  <a:schemeClr val="bg1"/>
                </a:solidFill>
              </a:defRPr>
            </a:lvl3pPr>
            <a:lvl4pPr marL="539986" indent="0">
              <a:buNone/>
              <a:defRPr sz="2000" b="1">
                <a:solidFill>
                  <a:schemeClr val="bg1"/>
                </a:solidFill>
              </a:defRPr>
            </a:lvl4pPr>
            <a:lvl5pPr marL="719982" indent="0">
              <a:buNone/>
              <a:defRPr sz="2000" b="1">
                <a:solidFill>
                  <a:schemeClr val="bg1"/>
                </a:solidFill>
              </a:defRPr>
            </a:lvl5pPr>
          </a:lstStyle>
          <a:p>
            <a:pPr lvl="0"/>
            <a:r>
              <a:rPr lang="da-DK" dirty="0"/>
              <a:t>Dato</a:t>
            </a:r>
          </a:p>
        </p:txBody>
      </p:sp>
      <p:pic>
        <p:nvPicPr>
          <p:cNvPr id="15" name="Billed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6502" y="2970000"/>
            <a:ext cx="1691273" cy="781625"/>
          </a:xfrm>
          <a:prstGeom prst="rect">
            <a:avLst/>
          </a:prstGeom>
        </p:spPr>
      </p:pic>
    </p:spTree>
    <p:extLst>
      <p:ext uri="{BB962C8B-B14F-4D97-AF65-F5344CB8AC3E}">
        <p14:creationId xmlns:p14="http://schemas.microsoft.com/office/powerpoint/2010/main" val="151578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med pro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7605" y="153071"/>
            <a:ext cx="6798725" cy="1325563"/>
          </a:xfrm>
          <a:prstGeom prst="rect">
            <a:avLst/>
          </a:prstGeom>
        </p:spPr>
        <p:txBody>
          <a:bodyPr anchor="ctr"/>
          <a:lstStyle>
            <a:lvl1pPr algn="l">
              <a:defRPr sz="2000">
                <a:solidFill>
                  <a:srgbClr val="231F20"/>
                </a:solidFill>
              </a:defRPr>
            </a:lvl1pPr>
          </a:lstStyle>
          <a:p>
            <a:r>
              <a:rPr lang="da-DK" dirty="0"/>
              <a:t>Klik for at redigere titeltypografien i masteren</a:t>
            </a:r>
            <a:endParaRPr lang="en-US" dirty="0"/>
          </a:p>
        </p:txBody>
      </p:sp>
    </p:spTree>
    <p:extLst>
      <p:ext uri="{BB962C8B-B14F-4D97-AF65-F5344CB8AC3E}">
        <p14:creationId xmlns:p14="http://schemas.microsoft.com/office/powerpoint/2010/main" val="202489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med ste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7605" y="153071"/>
            <a:ext cx="6798725" cy="1325563"/>
          </a:xfrm>
          <a:prstGeom prst="rect">
            <a:avLst/>
          </a:prstGeom>
        </p:spPr>
        <p:txBody>
          <a:bodyPr anchor="ctr"/>
          <a:lstStyle>
            <a:lvl1pPr algn="l">
              <a:defRPr sz="2000">
                <a:solidFill>
                  <a:srgbClr val="231F20"/>
                </a:solidFill>
              </a:defRPr>
            </a:lvl1pPr>
          </a:lstStyle>
          <a:p>
            <a:r>
              <a:rPr lang="da-DK" dirty="0"/>
              <a:t>Klik for at redigere titeltypografien i masteren</a:t>
            </a:r>
            <a:endParaRPr lang="en-US" dirty="0"/>
          </a:p>
        </p:txBody>
      </p:sp>
    </p:spTree>
    <p:extLst>
      <p:ext uri="{BB962C8B-B14F-4D97-AF65-F5344CB8AC3E}">
        <p14:creationId xmlns:p14="http://schemas.microsoft.com/office/powerpoint/2010/main" val="138643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med ste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7605" y="153071"/>
            <a:ext cx="6798725" cy="1325563"/>
          </a:xfrm>
          <a:prstGeom prst="rect">
            <a:avLst/>
          </a:prstGeom>
        </p:spPr>
        <p:txBody>
          <a:bodyPr anchor="ctr"/>
          <a:lstStyle>
            <a:lvl1pPr algn="l">
              <a:defRPr sz="2000">
                <a:solidFill>
                  <a:srgbClr val="231F20"/>
                </a:solidFill>
              </a:defRPr>
            </a:lvl1pPr>
          </a:lstStyle>
          <a:p>
            <a:r>
              <a:rPr lang="da-DK" dirty="0"/>
              <a:t>Klik for at redigere titeltypografien i masteren</a:t>
            </a:r>
            <a:endParaRPr lang="en-US" dirty="0"/>
          </a:p>
        </p:txBody>
      </p:sp>
      <p:sp>
        <p:nvSpPr>
          <p:cNvPr id="4" name="Pladsholder til billede 3">
            <a:extLst>
              <a:ext uri="{FF2B5EF4-FFF2-40B4-BE49-F238E27FC236}">
                <a16:creationId xmlns:a16="http://schemas.microsoft.com/office/drawing/2014/main" id="{BC021579-5401-4EF5-9932-C926352C3104}"/>
              </a:ext>
            </a:extLst>
          </p:cNvPr>
          <p:cNvSpPr>
            <a:spLocks noGrp="1" noChangeAspect="1"/>
          </p:cNvSpPr>
          <p:nvPr>
            <p:ph type="pic" sz="quarter" idx="10"/>
          </p:nvPr>
        </p:nvSpPr>
        <p:spPr>
          <a:xfrm>
            <a:off x="787401" y="2747450"/>
            <a:ext cx="1440803" cy="1440000"/>
          </a:xfrm>
        </p:spPr>
        <p:txBody>
          <a:bodyPr/>
          <a:lstStyle>
            <a:lvl1pPr>
              <a:buNone/>
              <a:defRPr/>
            </a:lvl1pPr>
          </a:lstStyle>
          <a:p>
            <a:endParaRPr lang="da-DK" dirty="0"/>
          </a:p>
        </p:txBody>
      </p:sp>
      <p:sp>
        <p:nvSpPr>
          <p:cNvPr id="6" name="Pladsholder til tekst 5">
            <a:extLst>
              <a:ext uri="{FF2B5EF4-FFF2-40B4-BE49-F238E27FC236}">
                <a16:creationId xmlns:a16="http://schemas.microsoft.com/office/drawing/2014/main" id="{B9DC2B55-0DDC-459B-9000-3951DB2A82FE}"/>
              </a:ext>
            </a:extLst>
          </p:cNvPr>
          <p:cNvSpPr>
            <a:spLocks noGrp="1"/>
          </p:cNvSpPr>
          <p:nvPr>
            <p:ph type="body" sz="quarter" idx="11"/>
          </p:nvPr>
        </p:nvSpPr>
        <p:spPr>
          <a:xfrm>
            <a:off x="787400" y="1919288"/>
            <a:ext cx="6799263" cy="542925"/>
          </a:xfrm>
        </p:spPr>
        <p:txBody>
          <a:bodyPr anchor="ctr">
            <a:noAutofit/>
          </a:bodyPr>
          <a:lstStyle>
            <a:lvl1pPr>
              <a:buNone/>
              <a:defRPr sz="1800" b="0">
                <a:solidFill>
                  <a:srgbClr val="231F20"/>
                </a:solidFill>
              </a:defRPr>
            </a:lvl1pPr>
            <a:lvl2pPr>
              <a:buNone/>
              <a:defRPr sz="1800" b="0">
                <a:solidFill>
                  <a:srgbClr val="231F20"/>
                </a:solidFill>
              </a:defRPr>
            </a:lvl2pPr>
            <a:lvl3pPr>
              <a:buNone/>
              <a:defRPr sz="1800" b="0">
                <a:solidFill>
                  <a:srgbClr val="231F20"/>
                </a:solidFill>
              </a:defRPr>
            </a:lvl3pPr>
            <a:lvl4pPr>
              <a:buNone/>
              <a:defRPr sz="1800" b="0">
                <a:solidFill>
                  <a:srgbClr val="231F20"/>
                </a:solidFill>
              </a:defRPr>
            </a:lvl4pPr>
            <a:lvl5pPr>
              <a:buNone/>
              <a:defRPr sz="1800" b="0">
                <a:solidFill>
                  <a:srgbClr val="231F20"/>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10">
            <a:extLst>
              <a:ext uri="{FF2B5EF4-FFF2-40B4-BE49-F238E27FC236}">
                <a16:creationId xmlns:a16="http://schemas.microsoft.com/office/drawing/2014/main" id="{51BA8BC5-8E4F-4369-810D-F084C28A8FD8}"/>
              </a:ext>
            </a:extLst>
          </p:cNvPr>
          <p:cNvSpPr>
            <a:spLocks noGrp="1"/>
          </p:cNvSpPr>
          <p:nvPr>
            <p:ph type="body" sz="quarter" idx="12" hasCustomPrompt="1"/>
          </p:nvPr>
        </p:nvSpPr>
        <p:spPr>
          <a:xfrm>
            <a:off x="787401" y="4358393"/>
            <a:ext cx="1840626" cy="398463"/>
          </a:xfrm>
        </p:spPr>
        <p:txBody>
          <a:bodyPr wrap="none">
            <a:noAutofit/>
          </a:bodyPr>
          <a:lstStyle>
            <a:lvl1pPr>
              <a:buNone/>
              <a:defRPr sz="1600" b="1">
                <a:solidFill>
                  <a:srgbClr val="231F20"/>
                </a:solidFill>
              </a:defRPr>
            </a:lvl1pPr>
            <a:lvl2pPr>
              <a:buNone/>
              <a:defRPr sz="1600" b="1"/>
            </a:lvl2pPr>
            <a:lvl3pPr>
              <a:buNone/>
              <a:defRPr sz="1600" b="1"/>
            </a:lvl3pPr>
            <a:lvl4pPr>
              <a:buNone/>
              <a:defRPr sz="1600" b="1"/>
            </a:lvl4pPr>
            <a:lvl5pPr>
              <a:buNone/>
              <a:defRPr sz="1600" b="1"/>
            </a:lvl5pPr>
          </a:lstStyle>
          <a:p>
            <a:pPr lvl="0"/>
            <a:r>
              <a:rPr lang="da-DK" dirty="0"/>
              <a:t>Kort navn</a:t>
            </a:r>
          </a:p>
        </p:txBody>
      </p:sp>
      <p:sp>
        <p:nvSpPr>
          <p:cNvPr id="12" name="Pladsholder til tekst 10">
            <a:extLst>
              <a:ext uri="{FF2B5EF4-FFF2-40B4-BE49-F238E27FC236}">
                <a16:creationId xmlns:a16="http://schemas.microsoft.com/office/drawing/2014/main" id="{3ED1721C-D449-49D4-A6F6-CD01402295A5}"/>
              </a:ext>
            </a:extLst>
          </p:cNvPr>
          <p:cNvSpPr>
            <a:spLocks noGrp="1"/>
          </p:cNvSpPr>
          <p:nvPr>
            <p:ph type="body" sz="quarter" idx="13"/>
          </p:nvPr>
        </p:nvSpPr>
        <p:spPr>
          <a:xfrm>
            <a:off x="787400" y="4719478"/>
            <a:ext cx="1831389" cy="1215717"/>
          </a:xfrm>
        </p:spPr>
        <p:txBody>
          <a:bodyPr wrap="none">
            <a:noAutofit/>
          </a:bodyPr>
          <a:lstStyle>
            <a:lvl1pPr>
              <a:lnSpc>
                <a:spcPct val="100000"/>
              </a:lnSpc>
              <a:spcBef>
                <a:spcPts val="0"/>
              </a:spcBef>
              <a:buNone/>
              <a:defRPr sz="1200" b="0">
                <a:solidFill>
                  <a:srgbClr val="231F20"/>
                </a:solidFill>
              </a:defRPr>
            </a:lvl1pPr>
            <a:lvl2pPr>
              <a:buNone/>
              <a:defRPr sz="1200" b="0">
                <a:solidFill>
                  <a:srgbClr val="231F20"/>
                </a:solidFill>
              </a:defRPr>
            </a:lvl2pPr>
            <a:lvl3pPr>
              <a:buNone/>
              <a:defRPr sz="1200" b="0">
                <a:solidFill>
                  <a:srgbClr val="231F20"/>
                </a:solidFill>
              </a:defRPr>
            </a:lvl3pPr>
            <a:lvl4pPr>
              <a:buNone/>
              <a:defRPr sz="1200" b="0">
                <a:solidFill>
                  <a:srgbClr val="231F20"/>
                </a:solidFill>
              </a:defRPr>
            </a:lvl4pPr>
            <a:lvl5pPr>
              <a:buNone/>
              <a:defRPr sz="1200" b="0">
                <a:solidFill>
                  <a:srgbClr val="231F20"/>
                </a:solidFill>
              </a:defRPr>
            </a:lvl5pPr>
          </a:lstStyle>
          <a:p>
            <a:endParaRPr lang="da-DK" sz="1200" dirty="0">
              <a:latin typeface="Arial" panose="020B0604020202020204" pitchFamily="34" charset="0"/>
              <a:cs typeface="Arial" panose="020B0604020202020204" pitchFamily="34" charset="0"/>
            </a:endParaRPr>
          </a:p>
        </p:txBody>
      </p:sp>
      <p:sp>
        <p:nvSpPr>
          <p:cNvPr id="13" name="Pladsholder til billede 3">
            <a:extLst>
              <a:ext uri="{FF2B5EF4-FFF2-40B4-BE49-F238E27FC236}">
                <a16:creationId xmlns:a16="http://schemas.microsoft.com/office/drawing/2014/main" id="{502BCFAA-D3B2-4784-BD04-384A5947A90F}"/>
              </a:ext>
            </a:extLst>
          </p:cNvPr>
          <p:cNvSpPr>
            <a:spLocks noGrp="1"/>
          </p:cNvSpPr>
          <p:nvPr>
            <p:ph type="pic" sz="quarter" idx="14"/>
          </p:nvPr>
        </p:nvSpPr>
        <p:spPr>
          <a:xfrm>
            <a:off x="2790224" y="2747450"/>
            <a:ext cx="1440000" cy="1440000"/>
          </a:xfrm>
        </p:spPr>
        <p:txBody>
          <a:bodyPr/>
          <a:lstStyle>
            <a:lvl1pPr>
              <a:buNone/>
              <a:defRPr/>
            </a:lvl1pPr>
          </a:lstStyle>
          <a:p>
            <a:endParaRPr lang="da-DK" dirty="0"/>
          </a:p>
        </p:txBody>
      </p:sp>
      <p:sp>
        <p:nvSpPr>
          <p:cNvPr id="14" name="Pladsholder til tekst 10">
            <a:extLst>
              <a:ext uri="{FF2B5EF4-FFF2-40B4-BE49-F238E27FC236}">
                <a16:creationId xmlns:a16="http://schemas.microsoft.com/office/drawing/2014/main" id="{4E5B3B7E-1791-4C00-BC7F-FBA01883BD77}"/>
              </a:ext>
            </a:extLst>
          </p:cNvPr>
          <p:cNvSpPr>
            <a:spLocks noGrp="1"/>
          </p:cNvSpPr>
          <p:nvPr>
            <p:ph type="body" sz="quarter" idx="15" hasCustomPrompt="1"/>
          </p:nvPr>
        </p:nvSpPr>
        <p:spPr>
          <a:xfrm>
            <a:off x="2790225" y="4358393"/>
            <a:ext cx="1840626" cy="398463"/>
          </a:xfrm>
        </p:spPr>
        <p:txBody>
          <a:bodyPr wrap="none">
            <a:noAutofit/>
          </a:bodyPr>
          <a:lstStyle>
            <a:lvl1pPr>
              <a:buNone/>
              <a:defRPr sz="1600" b="1">
                <a:solidFill>
                  <a:srgbClr val="231F20"/>
                </a:solidFill>
              </a:defRPr>
            </a:lvl1pPr>
            <a:lvl2pPr>
              <a:buNone/>
              <a:defRPr sz="1600" b="1"/>
            </a:lvl2pPr>
            <a:lvl3pPr>
              <a:buNone/>
              <a:defRPr sz="1600" b="1"/>
            </a:lvl3pPr>
            <a:lvl4pPr>
              <a:buNone/>
              <a:defRPr sz="1600" b="1"/>
            </a:lvl4pPr>
            <a:lvl5pPr>
              <a:buNone/>
              <a:defRPr sz="1600" b="1"/>
            </a:lvl5pPr>
          </a:lstStyle>
          <a:p>
            <a:pPr lvl="0"/>
            <a:r>
              <a:rPr lang="da-DK" dirty="0"/>
              <a:t>Kort navn</a:t>
            </a:r>
          </a:p>
        </p:txBody>
      </p:sp>
      <p:sp>
        <p:nvSpPr>
          <p:cNvPr id="22" name="Pladsholder til billede 3">
            <a:extLst>
              <a:ext uri="{FF2B5EF4-FFF2-40B4-BE49-F238E27FC236}">
                <a16:creationId xmlns:a16="http://schemas.microsoft.com/office/drawing/2014/main" id="{7613B314-EDD8-443F-82A4-AF4B5E9B6BB2}"/>
              </a:ext>
            </a:extLst>
          </p:cNvPr>
          <p:cNvSpPr>
            <a:spLocks noGrp="1"/>
          </p:cNvSpPr>
          <p:nvPr>
            <p:ph type="pic" sz="quarter" idx="17"/>
          </p:nvPr>
        </p:nvSpPr>
        <p:spPr>
          <a:xfrm>
            <a:off x="4802284" y="2746010"/>
            <a:ext cx="1440000" cy="1440000"/>
          </a:xfrm>
        </p:spPr>
        <p:txBody>
          <a:bodyPr/>
          <a:lstStyle>
            <a:lvl1pPr>
              <a:buNone/>
              <a:defRPr/>
            </a:lvl1pPr>
          </a:lstStyle>
          <a:p>
            <a:endParaRPr lang="da-DK" dirty="0"/>
          </a:p>
        </p:txBody>
      </p:sp>
      <p:sp>
        <p:nvSpPr>
          <p:cNvPr id="23" name="Pladsholder til tekst 10">
            <a:extLst>
              <a:ext uri="{FF2B5EF4-FFF2-40B4-BE49-F238E27FC236}">
                <a16:creationId xmlns:a16="http://schemas.microsoft.com/office/drawing/2014/main" id="{76A40D02-6442-45B4-BD8F-12DA08800789}"/>
              </a:ext>
            </a:extLst>
          </p:cNvPr>
          <p:cNvSpPr>
            <a:spLocks noGrp="1"/>
          </p:cNvSpPr>
          <p:nvPr>
            <p:ph type="body" sz="quarter" idx="18" hasCustomPrompt="1"/>
          </p:nvPr>
        </p:nvSpPr>
        <p:spPr>
          <a:xfrm>
            <a:off x="4802286" y="4356953"/>
            <a:ext cx="1840626" cy="398463"/>
          </a:xfrm>
        </p:spPr>
        <p:txBody>
          <a:bodyPr wrap="none">
            <a:noAutofit/>
          </a:bodyPr>
          <a:lstStyle>
            <a:lvl1pPr>
              <a:buNone/>
              <a:defRPr sz="1600" b="1">
                <a:solidFill>
                  <a:srgbClr val="231F20"/>
                </a:solidFill>
              </a:defRPr>
            </a:lvl1pPr>
            <a:lvl2pPr>
              <a:buNone/>
              <a:defRPr sz="1600" b="1"/>
            </a:lvl2pPr>
            <a:lvl3pPr>
              <a:buNone/>
              <a:defRPr sz="1600" b="1"/>
            </a:lvl3pPr>
            <a:lvl4pPr>
              <a:buNone/>
              <a:defRPr sz="1600" b="1"/>
            </a:lvl4pPr>
            <a:lvl5pPr>
              <a:buNone/>
              <a:defRPr sz="1600" b="1"/>
            </a:lvl5pPr>
          </a:lstStyle>
          <a:p>
            <a:pPr lvl="0"/>
            <a:r>
              <a:rPr lang="da-DK" dirty="0"/>
              <a:t>Kort navn</a:t>
            </a:r>
          </a:p>
        </p:txBody>
      </p:sp>
      <p:sp>
        <p:nvSpPr>
          <p:cNvPr id="25" name="Pladsholder til billede 3">
            <a:extLst>
              <a:ext uri="{FF2B5EF4-FFF2-40B4-BE49-F238E27FC236}">
                <a16:creationId xmlns:a16="http://schemas.microsoft.com/office/drawing/2014/main" id="{C13BF529-6B73-4B45-8239-3A0DB7EEF935}"/>
              </a:ext>
            </a:extLst>
          </p:cNvPr>
          <p:cNvSpPr>
            <a:spLocks noGrp="1"/>
          </p:cNvSpPr>
          <p:nvPr>
            <p:ph type="pic" sz="quarter" idx="20"/>
          </p:nvPr>
        </p:nvSpPr>
        <p:spPr>
          <a:xfrm>
            <a:off x="6805109" y="2746010"/>
            <a:ext cx="1440000" cy="1440000"/>
          </a:xfrm>
        </p:spPr>
        <p:txBody>
          <a:bodyPr/>
          <a:lstStyle>
            <a:lvl1pPr>
              <a:buNone/>
              <a:defRPr/>
            </a:lvl1pPr>
          </a:lstStyle>
          <a:p>
            <a:endParaRPr lang="da-DK" dirty="0"/>
          </a:p>
        </p:txBody>
      </p:sp>
      <p:sp>
        <p:nvSpPr>
          <p:cNvPr id="26" name="Pladsholder til tekst 10">
            <a:extLst>
              <a:ext uri="{FF2B5EF4-FFF2-40B4-BE49-F238E27FC236}">
                <a16:creationId xmlns:a16="http://schemas.microsoft.com/office/drawing/2014/main" id="{411ED99F-FFD8-434D-BFEF-31D78606542B}"/>
              </a:ext>
            </a:extLst>
          </p:cNvPr>
          <p:cNvSpPr>
            <a:spLocks noGrp="1"/>
          </p:cNvSpPr>
          <p:nvPr>
            <p:ph type="body" sz="quarter" idx="21" hasCustomPrompt="1"/>
          </p:nvPr>
        </p:nvSpPr>
        <p:spPr>
          <a:xfrm>
            <a:off x="6805110" y="4356953"/>
            <a:ext cx="3484199" cy="398463"/>
          </a:xfrm>
        </p:spPr>
        <p:txBody>
          <a:bodyPr wrap="none">
            <a:noAutofit/>
          </a:bodyPr>
          <a:lstStyle>
            <a:lvl1pPr algn="l">
              <a:buNone/>
              <a:defRPr sz="1600" b="1">
                <a:solidFill>
                  <a:srgbClr val="231F20"/>
                </a:solidFill>
              </a:defRPr>
            </a:lvl1pPr>
            <a:lvl2pPr algn="l">
              <a:buNone/>
              <a:defRPr sz="1600" b="1"/>
            </a:lvl2pPr>
            <a:lvl3pPr algn="l">
              <a:buNone/>
              <a:defRPr sz="1600" b="1"/>
            </a:lvl3pPr>
            <a:lvl4pPr algn="l">
              <a:buNone/>
              <a:defRPr sz="1600" b="1"/>
            </a:lvl4pPr>
            <a:lvl5pPr algn="l">
              <a:buNone/>
              <a:defRPr sz="1600" b="1"/>
            </a:lvl5pPr>
          </a:lstStyle>
          <a:p>
            <a:pPr lvl="0"/>
            <a:r>
              <a:rPr lang="da-DK" dirty="0"/>
              <a:t>Længere navn</a:t>
            </a:r>
          </a:p>
        </p:txBody>
      </p:sp>
      <p:sp>
        <p:nvSpPr>
          <p:cNvPr id="32" name="Pladsholder til tekst 10">
            <a:extLst>
              <a:ext uri="{FF2B5EF4-FFF2-40B4-BE49-F238E27FC236}">
                <a16:creationId xmlns:a16="http://schemas.microsoft.com/office/drawing/2014/main" id="{8F412863-0FEB-4DAF-89EE-B6EAE0AAE52D}"/>
              </a:ext>
            </a:extLst>
          </p:cNvPr>
          <p:cNvSpPr>
            <a:spLocks noGrp="1"/>
          </p:cNvSpPr>
          <p:nvPr>
            <p:ph type="body" sz="quarter" idx="23"/>
          </p:nvPr>
        </p:nvSpPr>
        <p:spPr>
          <a:xfrm>
            <a:off x="2808697" y="4719478"/>
            <a:ext cx="1831389" cy="1215717"/>
          </a:xfrm>
        </p:spPr>
        <p:txBody>
          <a:bodyPr wrap="none">
            <a:noAutofit/>
          </a:bodyPr>
          <a:lstStyle>
            <a:lvl1pPr>
              <a:lnSpc>
                <a:spcPct val="100000"/>
              </a:lnSpc>
              <a:spcBef>
                <a:spcPts val="0"/>
              </a:spcBef>
              <a:buNone/>
              <a:defRPr sz="1200" b="0">
                <a:solidFill>
                  <a:srgbClr val="231F20"/>
                </a:solidFill>
              </a:defRPr>
            </a:lvl1pPr>
            <a:lvl2pPr>
              <a:buNone/>
              <a:defRPr sz="1200" b="0">
                <a:solidFill>
                  <a:srgbClr val="231F20"/>
                </a:solidFill>
              </a:defRPr>
            </a:lvl2pPr>
            <a:lvl3pPr>
              <a:buNone/>
              <a:defRPr sz="1200" b="0">
                <a:solidFill>
                  <a:srgbClr val="231F20"/>
                </a:solidFill>
              </a:defRPr>
            </a:lvl3pPr>
            <a:lvl4pPr>
              <a:buNone/>
              <a:defRPr sz="1200" b="0">
                <a:solidFill>
                  <a:srgbClr val="231F20"/>
                </a:solidFill>
              </a:defRPr>
            </a:lvl4pPr>
            <a:lvl5pPr>
              <a:buNone/>
              <a:defRPr sz="1200" b="0">
                <a:solidFill>
                  <a:srgbClr val="231F20"/>
                </a:solidFill>
              </a:defRPr>
            </a:lvl5pPr>
          </a:lstStyle>
          <a:p>
            <a:endParaRPr lang="da-DK" sz="1200" dirty="0">
              <a:latin typeface="Arial" panose="020B0604020202020204" pitchFamily="34" charset="0"/>
              <a:cs typeface="Arial" panose="020B0604020202020204" pitchFamily="34" charset="0"/>
            </a:endParaRPr>
          </a:p>
        </p:txBody>
      </p:sp>
      <p:sp>
        <p:nvSpPr>
          <p:cNvPr id="33" name="Pladsholder til tekst 10">
            <a:extLst>
              <a:ext uri="{FF2B5EF4-FFF2-40B4-BE49-F238E27FC236}">
                <a16:creationId xmlns:a16="http://schemas.microsoft.com/office/drawing/2014/main" id="{883E40EB-8811-40D2-A23B-1CB2FE1D8FEA}"/>
              </a:ext>
            </a:extLst>
          </p:cNvPr>
          <p:cNvSpPr>
            <a:spLocks noGrp="1"/>
          </p:cNvSpPr>
          <p:nvPr>
            <p:ph type="body" sz="quarter" idx="24"/>
          </p:nvPr>
        </p:nvSpPr>
        <p:spPr>
          <a:xfrm>
            <a:off x="4802284" y="4719478"/>
            <a:ext cx="1831389" cy="1215717"/>
          </a:xfrm>
        </p:spPr>
        <p:txBody>
          <a:bodyPr wrap="none">
            <a:noAutofit/>
          </a:bodyPr>
          <a:lstStyle>
            <a:lvl1pPr>
              <a:lnSpc>
                <a:spcPct val="100000"/>
              </a:lnSpc>
              <a:spcBef>
                <a:spcPts val="0"/>
              </a:spcBef>
              <a:buNone/>
              <a:defRPr sz="1200" b="0">
                <a:solidFill>
                  <a:srgbClr val="231F20"/>
                </a:solidFill>
              </a:defRPr>
            </a:lvl1pPr>
            <a:lvl2pPr>
              <a:buNone/>
              <a:defRPr sz="1200" b="0">
                <a:solidFill>
                  <a:srgbClr val="231F20"/>
                </a:solidFill>
              </a:defRPr>
            </a:lvl2pPr>
            <a:lvl3pPr>
              <a:buNone/>
              <a:defRPr sz="1200" b="0">
                <a:solidFill>
                  <a:srgbClr val="231F20"/>
                </a:solidFill>
              </a:defRPr>
            </a:lvl3pPr>
            <a:lvl4pPr>
              <a:buNone/>
              <a:defRPr sz="1200" b="0">
                <a:solidFill>
                  <a:srgbClr val="231F20"/>
                </a:solidFill>
              </a:defRPr>
            </a:lvl4pPr>
            <a:lvl5pPr>
              <a:buNone/>
              <a:defRPr sz="1200" b="0">
                <a:solidFill>
                  <a:srgbClr val="231F20"/>
                </a:solidFill>
              </a:defRPr>
            </a:lvl5pPr>
          </a:lstStyle>
          <a:p>
            <a:endParaRPr lang="da-DK" sz="1200" dirty="0">
              <a:latin typeface="Arial" panose="020B0604020202020204" pitchFamily="34" charset="0"/>
              <a:cs typeface="Arial" panose="020B0604020202020204" pitchFamily="34" charset="0"/>
            </a:endParaRPr>
          </a:p>
        </p:txBody>
      </p:sp>
      <p:sp>
        <p:nvSpPr>
          <p:cNvPr id="34" name="Pladsholder til tekst 10">
            <a:extLst>
              <a:ext uri="{FF2B5EF4-FFF2-40B4-BE49-F238E27FC236}">
                <a16:creationId xmlns:a16="http://schemas.microsoft.com/office/drawing/2014/main" id="{6BC0112F-0536-447A-AAA7-3FE626CD9ACA}"/>
              </a:ext>
            </a:extLst>
          </p:cNvPr>
          <p:cNvSpPr>
            <a:spLocks noGrp="1"/>
          </p:cNvSpPr>
          <p:nvPr>
            <p:ph type="body" sz="quarter" idx="25"/>
          </p:nvPr>
        </p:nvSpPr>
        <p:spPr>
          <a:xfrm>
            <a:off x="6805109" y="4719477"/>
            <a:ext cx="1831389" cy="1215717"/>
          </a:xfrm>
        </p:spPr>
        <p:txBody>
          <a:bodyPr wrap="none">
            <a:noAutofit/>
          </a:bodyPr>
          <a:lstStyle>
            <a:lvl1pPr>
              <a:lnSpc>
                <a:spcPct val="100000"/>
              </a:lnSpc>
              <a:spcBef>
                <a:spcPts val="0"/>
              </a:spcBef>
              <a:buNone/>
              <a:defRPr sz="1200" b="0">
                <a:solidFill>
                  <a:srgbClr val="231F20"/>
                </a:solidFill>
              </a:defRPr>
            </a:lvl1pPr>
            <a:lvl2pPr>
              <a:buNone/>
              <a:defRPr sz="1200" b="0">
                <a:solidFill>
                  <a:srgbClr val="231F20"/>
                </a:solidFill>
              </a:defRPr>
            </a:lvl2pPr>
            <a:lvl3pPr>
              <a:buNone/>
              <a:defRPr sz="1200" b="0">
                <a:solidFill>
                  <a:srgbClr val="231F20"/>
                </a:solidFill>
              </a:defRPr>
            </a:lvl3pPr>
            <a:lvl4pPr>
              <a:buNone/>
              <a:defRPr sz="1200" b="0">
                <a:solidFill>
                  <a:srgbClr val="231F20"/>
                </a:solidFill>
              </a:defRPr>
            </a:lvl4pPr>
            <a:lvl5pPr>
              <a:buNone/>
              <a:defRPr sz="1200" b="0">
                <a:solidFill>
                  <a:srgbClr val="231F20"/>
                </a:solidFill>
              </a:defRPr>
            </a:lvl5pPr>
          </a:lstStyle>
          <a:p>
            <a:endParaRPr lang="da-DK"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134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38206" y="908720"/>
            <a:ext cx="10538884" cy="612070"/>
          </a:xfrm>
        </p:spPr>
        <p:txBody>
          <a:bodyPr anchor="t" anchorCtr="0"/>
          <a:lstStyle/>
          <a:p>
            <a:r>
              <a:rPr lang="da-DK"/>
              <a:t>Klik for at redigere i master</a:t>
            </a:r>
            <a:endParaRPr lang="da-DK" dirty="0"/>
          </a:p>
        </p:txBody>
      </p:sp>
      <p:sp>
        <p:nvSpPr>
          <p:cNvPr id="3" name="Pladsholder til indhold 2"/>
          <p:cNvSpPr>
            <a:spLocks noGrp="1"/>
          </p:cNvSpPr>
          <p:nvPr>
            <p:ph idx="1"/>
          </p:nvPr>
        </p:nvSpPr>
        <p:spPr>
          <a:xfrm>
            <a:off x="838206" y="1628780"/>
            <a:ext cx="10538884" cy="424815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21C1D83D-8B49-44CA-877F-3C58A085F28F}" type="datetime2">
              <a:rPr lang="da-DK" smtClean="0"/>
              <a:t>6. februar 2024</a:t>
            </a:fld>
            <a:endParaRPr lang="da-DK" dirty="0"/>
          </a:p>
        </p:txBody>
      </p:sp>
      <p:sp>
        <p:nvSpPr>
          <p:cNvPr id="21"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22"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Tree>
    <p:extLst>
      <p:ext uri="{BB962C8B-B14F-4D97-AF65-F5344CB8AC3E}">
        <p14:creationId xmlns:p14="http://schemas.microsoft.com/office/powerpoint/2010/main" val="111250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2 indholdsobjekter">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38206" y="1628780"/>
            <a:ext cx="5112568" cy="424815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D1AAE6B3-298F-4F86-A03F-A7C0E1ACBC6A}" type="datetime2">
              <a:rPr lang="da-DK" smtClean="0"/>
              <a:t>6. februar 2024</a:t>
            </a:fld>
            <a:endParaRPr lang="da-DK" dirty="0"/>
          </a:p>
        </p:txBody>
      </p:sp>
      <p:sp>
        <p:nvSpPr>
          <p:cNvPr id="21"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22"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7" name="Pladsholder til indhold 2"/>
          <p:cNvSpPr>
            <a:spLocks noGrp="1"/>
          </p:cNvSpPr>
          <p:nvPr>
            <p:ph idx="10"/>
          </p:nvPr>
        </p:nvSpPr>
        <p:spPr>
          <a:xfrm>
            <a:off x="6262489" y="1628780"/>
            <a:ext cx="5112568" cy="4248151"/>
          </a:xfrm>
          <a:prstGeom prst="rect">
            <a:avLst/>
          </a:prstGeom>
        </p:spPr>
        <p:txBody>
          <a:bodyPr>
            <a:normAutofit/>
          </a:bodyPr>
          <a:lstStyle>
            <a:lvl1pPr marL="0" indent="0">
              <a:buNone/>
              <a:defRPr sz="1500"/>
            </a:lvl1pPr>
            <a:lvl2pPr>
              <a:defRPr sz="1500"/>
            </a:lvl2pPr>
            <a:lvl3pPr>
              <a:defRPr sz="1500"/>
            </a:lvl3pPr>
            <a:lvl4pPr>
              <a:defRPr sz="1500"/>
            </a:lvl4pPr>
            <a:lvl5pPr>
              <a:defRPr sz="15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Titel 1"/>
          <p:cNvSpPr>
            <a:spLocks noGrp="1"/>
          </p:cNvSpPr>
          <p:nvPr>
            <p:ph type="title"/>
          </p:nvPr>
        </p:nvSpPr>
        <p:spPr>
          <a:xfrm>
            <a:off x="838206" y="908720"/>
            <a:ext cx="10538884" cy="612070"/>
          </a:xfrm>
        </p:spPr>
        <p:txBody>
          <a:bodyPr anchor="t" anchorCtr="0"/>
          <a:lstStyle/>
          <a:p>
            <a:r>
              <a:rPr lang="da-DK"/>
              <a:t>Klik for at redigere i master</a:t>
            </a:r>
            <a:endParaRPr lang="da-DK" dirty="0"/>
          </a:p>
        </p:txBody>
      </p:sp>
    </p:spTree>
    <p:extLst>
      <p:ext uri="{BB962C8B-B14F-4D97-AF65-F5344CB8AC3E}">
        <p14:creationId xmlns:p14="http://schemas.microsoft.com/office/powerpoint/2010/main" val="232683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8958" y="3013230"/>
            <a:ext cx="10046817" cy="1325563"/>
          </a:xfrm>
          <a:prstGeom prst="rect">
            <a:avLst/>
          </a:prstGeom>
        </p:spPr>
        <p:txBody>
          <a:bodyPr vert="horz" lIns="91440" tIns="45720" rIns="91440" bIns="45720" rtlCol="0" anchor="ctr">
            <a:noAutofit/>
          </a:bodyPr>
          <a:lstStyle/>
          <a:p>
            <a:r>
              <a:rPr lang="da-DK" dirty="0"/>
              <a:t>Klik for at redigere titeltypografien i masteren</a:t>
            </a:r>
            <a:endParaRPr lang="en-US" dirty="0"/>
          </a:p>
        </p:txBody>
      </p:sp>
      <p:sp>
        <p:nvSpPr>
          <p:cNvPr id="3" name="Text Placeholder 2"/>
          <p:cNvSpPr>
            <a:spLocks noGrp="1"/>
          </p:cNvSpPr>
          <p:nvPr>
            <p:ph type="body" idx="1"/>
          </p:nvPr>
        </p:nvSpPr>
        <p:spPr>
          <a:xfrm>
            <a:off x="1228958" y="5233031"/>
            <a:ext cx="10046817" cy="1228954"/>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00784986"/>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79" r:id="rId3"/>
    <p:sldLayoutId id="2147483680" r:id="rId4"/>
    <p:sldLayoutId id="2147483681" r:id="rId5"/>
    <p:sldLayoutId id="2147483682" r:id="rId6"/>
    <p:sldLayoutId id="2147483683" r:id="rId7"/>
  </p:sldLayoutIdLst>
  <p:txStyles>
    <p:titleStyle>
      <a:lvl1pPr algn="l" defTabSz="914377" rtl="0" eaLnBrk="1" latinLnBrk="0" hangingPunct="1">
        <a:lnSpc>
          <a:spcPct val="90000"/>
        </a:lnSpc>
        <a:spcBef>
          <a:spcPct val="0"/>
        </a:spcBef>
        <a:buNone/>
        <a:defRPr sz="4600" b="1" kern="1200">
          <a:solidFill>
            <a:schemeClr val="bg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200" b="0" kern="1200">
          <a:solidFill>
            <a:schemeClr val="bg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200" b="0" kern="1200">
          <a:solidFill>
            <a:schemeClr val="bg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200" b="0" kern="1200">
          <a:solidFill>
            <a:schemeClr val="bg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200" b="0" kern="1200">
          <a:solidFill>
            <a:schemeClr val="bg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b="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6" y="764706"/>
            <a:ext cx="10538884" cy="756084"/>
          </a:xfrm>
          <a:prstGeom prst="rect">
            <a:avLst/>
          </a:prstGeom>
        </p:spPr>
        <p:txBody>
          <a:bodyPr vert="horz" lIns="0" tIns="0" rIns="0" bIns="0" rtlCol="0" anchor="ctr">
            <a:noAutofit/>
          </a:bodyPr>
          <a:lstStyle/>
          <a:p>
            <a:endParaRPr lang="da-DK" dirty="0"/>
          </a:p>
        </p:txBody>
      </p:sp>
      <p:sp>
        <p:nvSpPr>
          <p:cNvPr id="4" name="Pladsholder til dato 3"/>
          <p:cNvSpPr>
            <a:spLocks noGrp="1"/>
          </p:cNvSpPr>
          <p:nvPr>
            <p:ph type="dt" sz="half" idx="2"/>
          </p:nvPr>
        </p:nvSpPr>
        <p:spPr>
          <a:xfrm>
            <a:off x="8633890" y="6258152"/>
            <a:ext cx="2743200" cy="138499"/>
          </a:xfrm>
          <a:prstGeom prst="rect">
            <a:avLst/>
          </a:prstGeom>
        </p:spPr>
        <p:txBody>
          <a:bodyPr vert="horz" lIns="0" tIns="0" rIns="0" bIns="0" rtlCol="0" anchor="ctr">
            <a:noAutofit/>
          </a:bodyPr>
          <a:lstStyle>
            <a:lvl1pPr algn="r">
              <a:defRPr sz="800" b="0">
                <a:solidFill>
                  <a:schemeClr val="tx2"/>
                </a:solidFill>
              </a:defRPr>
            </a:lvl1pPr>
          </a:lstStyle>
          <a:p>
            <a:fld id="{4B036D08-0CF0-462B-B400-38939B5FD7A2}" type="datetime2">
              <a:rPr lang="da-DK" smtClean="0"/>
              <a:t>6. februar 2024</a:t>
            </a:fld>
            <a:endParaRPr lang="da-DK" dirty="0"/>
          </a:p>
        </p:txBody>
      </p:sp>
      <p:sp>
        <p:nvSpPr>
          <p:cNvPr id="5" name="Pladsholder til sidefod 4"/>
          <p:cNvSpPr>
            <a:spLocks noGrp="1"/>
          </p:cNvSpPr>
          <p:nvPr>
            <p:ph type="ftr" sz="quarter" idx="3"/>
          </p:nvPr>
        </p:nvSpPr>
        <p:spPr>
          <a:xfrm>
            <a:off x="830041" y="6361702"/>
            <a:ext cx="6346079" cy="180020"/>
          </a:xfrm>
          <a:prstGeom prst="rect">
            <a:avLst/>
          </a:prstGeom>
        </p:spPr>
        <p:txBody>
          <a:bodyPr vert="horz" lIns="0" tIns="0" rIns="0" bIns="0" rtlCol="0" anchor="b">
            <a:noAutofit/>
          </a:bodyPr>
          <a:lstStyle>
            <a:lvl1pPr algn="l">
              <a:defRPr sz="800" b="0">
                <a:solidFill>
                  <a:schemeClr val="bg2"/>
                </a:solidFill>
              </a:defRPr>
            </a:lvl1pPr>
          </a:lstStyle>
          <a:p>
            <a:r>
              <a:rPr lang="da-DK"/>
              <a:t>Langsigtede effekter og budgetøkonomiske konsekvenser ved KLAPjob</a:t>
            </a:r>
            <a:endParaRPr lang="da-DK" dirty="0"/>
          </a:p>
        </p:txBody>
      </p:sp>
      <p:sp>
        <p:nvSpPr>
          <p:cNvPr id="6" name="Pladsholder til slidenummer 5"/>
          <p:cNvSpPr>
            <a:spLocks noGrp="1"/>
          </p:cNvSpPr>
          <p:nvPr>
            <p:ph type="sldNum" sz="quarter" idx="4"/>
          </p:nvPr>
        </p:nvSpPr>
        <p:spPr>
          <a:xfrm>
            <a:off x="9209954" y="6418470"/>
            <a:ext cx="2167136" cy="106873"/>
          </a:xfrm>
          <a:prstGeom prst="rect">
            <a:avLst/>
          </a:prstGeom>
        </p:spPr>
        <p:txBody>
          <a:bodyPr vert="horz" lIns="0" tIns="0" rIns="0" bIns="0" rtlCol="0" anchor="ctr">
            <a:noAutofit/>
          </a:bodyPr>
          <a:lstStyle>
            <a:lvl1pPr algn="r">
              <a:defRPr sz="800">
                <a:solidFill>
                  <a:schemeClr val="bg2"/>
                </a:solidFill>
              </a:defRPr>
            </a:lvl1pPr>
          </a:lstStyle>
          <a:p>
            <a:r>
              <a:rPr lang="da-DK" dirty="0"/>
              <a:t>Side </a:t>
            </a:r>
            <a:fld id="{1C4DB2EE-0873-4EBD-BD17-6A767A2B9A33}" type="slidenum">
              <a:rPr lang="da-DK" smtClean="0"/>
              <a:pPr/>
              <a:t>‹nr.›</a:t>
            </a:fld>
            <a:endParaRPr lang="da-DK" dirty="0"/>
          </a:p>
        </p:txBody>
      </p:sp>
      <p:sp>
        <p:nvSpPr>
          <p:cNvPr id="8" name="Pladsholder til tekst 7"/>
          <p:cNvSpPr>
            <a:spLocks noGrp="1"/>
          </p:cNvSpPr>
          <p:nvPr>
            <p:ph type="body" idx="1"/>
          </p:nvPr>
        </p:nvSpPr>
        <p:spPr>
          <a:xfrm>
            <a:off x="838200" y="1628783"/>
            <a:ext cx="10515600" cy="4248497"/>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
        <p:nvSpPr>
          <p:cNvPr id="7" name="Tekstfelt 6"/>
          <p:cNvSpPr txBox="1"/>
          <p:nvPr userDrawn="1"/>
        </p:nvSpPr>
        <p:spPr>
          <a:xfrm>
            <a:off x="830033" y="6259213"/>
            <a:ext cx="1440160" cy="138499"/>
          </a:xfrm>
          <a:prstGeom prst="rect">
            <a:avLst/>
          </a:prstGeom>
          <a:noFill/>
        </p:spPr>
        <p:txBody>
          <a:bodyPr wrap="square" lIns="0" tIns="0" rIns="0" bIns="0" rtlCol="0">
            <a:spAutoFit/>
          </a:bodyPr>
          <a:lstStyle/>
          <a:p>
            <a:r>
              <a:rPr lang="da-DK" sz="900" b="1" dirty="0">
                <a:solidFill>
                  <a:schemeClr val="tx2"/>
                </a:solidFill>
              </a:rPr>
              <a:t>Social- og Boligstyrelsen</a:t>
            </a:r>
          </a:p>
        </p:txBody>
      </p:sp>
    </p:spTree>
    <p:extLst>
      <p:ext uri="{BB962C8B-B14F-4D97-AF65-F5344CB8AC3E}">
        <p14:creationId xmlns:p14="http://schemas.microsoft.com/office/powerpoint/2010/main" val="30461137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Lst>
  <p:hf hdr="0" dt="0"/>
  <p:txStyles>
    <p:titleStyle>
      <a:lvl1pPr algn="l" defTabSz="685783" rtl="0" eaLnBrk="1" latinLnBrk="0" hangingPunct="1">
        <a:lnSpc>
          <a:spcPct val="90000"/>
        </a:lnSpc>
        <a:spcBef>
          <a:spcPct val="0"/>
        </a:spcBef>
        <a:buNone/>
        <a:defRPr sz="3000" b="1" kern="1200" baseline="0">
          <a:solidFill>
            <a:schemeClr val="tx2"/>
          </a:solidFill>
          <a:latin typeface="+mj-lt"/>
          <a:ea typeface="+mj-ea"/>
          <a:cs typeface="+mj-cs"/>
        </a:defRPr>
      </a:lvl1pPr>
    </p:titleStyle>
    <p:bodyStyle>
      <a:lvl1pPr marL="179996" indent="-179996" algn="l" defTabSz="685783" rtl="0" eaLnBrk="1" latinLnBrk="0" hangingPunct="1">
        <a:lnSpc>
          <a:spcPct val="100000"/>
        </a:lnSpc>
        <a:spcBef>
          <a:spcPts val="751"/>
        </a:spcBef>
        <a:buFont typeface="Arial" panose="020B0604020202020204" pitchFamily="34" charset="0"/>
        <a:buChar char="•"/>
        <a:defRPr lang="da-DK" sz="1800" kern="1200" dirty="0">
          <a:solidFill>
            <a:schemeClr val="tx1"/>
          </a:solidFill>
          <a:latin typeface="+mn-lt"/>
          <a:ea typeface="+mn-ea"/>
          <a:cs typeface="+mn-cs"/>
        </a:defRPr>
      </a:lvl1pPr>
      <a:lvl2pPr marL="359991"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2pPr>
      <a:lvl3pPr marL="539987"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3pPr>
      <a:lvl4pPr marL="719982" indent="-179996" algn="l" defTabSz="685783" rtl="0" eaLnBrk="1" latinLnBrk="0" hangingPunct="1">
        <a:lnSpc>
          <a:spcPct val="100000"/>
        </a:lnSpc>
        <a:spcBef>
          <a:spcPts val="375"/>
        </a:spcBef>
        <a:buFont typeface="Arial" panose="020B0604020202020204" pitchFamily="34" charset="0"/>
        <a:buChar char="-"/>
        <a:defRPr lang="da-DK" sz="1800" i="1" kern="1200" dirty="0">
          <a:solidFill>
            <a:schemeClr val="tx1"/>
          </a:solidFill>
          <a:latin typeface="+mn-lt"/>
          <a:ea typeface="+mn-ea"/>
          <a:cs typeface="+mn-cs"/>
        </a:defRPr>
      </a:lvl4pPr>
      <a:lvl5pPr marL="899978" indent="-179996" algn="l" defTabSz="685783" rtl="0" eaLnBrk="1" latinLnBrk="0" hangingPunct="1">
        <a:lnSpc>
          <a:spcPct val="100000"/>
        </a:lnSpc>
        <a:spcBef>
          <a:spcPts val="375"/>
        </a:spcBef>
        <a:buFont typeface="Arial" panose="020B0604020202020204" pitchFamily="34" charset="0"/>
        <a:buChar char="-"/>
        <a:defRPr lang="en-GB" sz="1800" i="1" kern="1200" dirty="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da-DK"/>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027">
          <p15:clr>
            <a:srgbClr val="F26B43"/>
          </p15:clr>
        </p15:guide>
        <p15:guide id="13" pos="513">
          <p15:clr>
            <a:srgbClr val="F26B43"/>
          </p15:clr>
        </p15:guide>
        <p15:guide id="14" pos="7167">
          <p15:clr>
            <a:srgbClr val="F26B43"/>
          </p15:clr>
        </p15:guide>
        <p15:guide id="15" orient="horz" pos="37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85.emf"/><Relationship Id="rId4" Type="http://schemas.openxmlformats.org/officeDocument/2006/relationships/image" Target="../media/image8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7.emf"/></Relationships>
</file>

<file path=ppt/slides/_rels/slide2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4.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2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9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www.jobnet.dk/" TargetMode="External"/><Relationship Id="rId7" Type="http://schemas.openxmlformats.org/officeDocument/2006/relationships/image" Target="../media/image102.png"/><Relationship Id="rId2" Type="http://schemas.openxmlformats.org/officeDocument/2006/relationships/hyperlink" Target="http://www.klapjob.dk/" TargetMode="External"/><Relationship Id="rId1" Type="http://schemas.openxmlformats.org/officeDocument/2006/relationships/slideLayout" Target="../slideLayouts/slideLayout7.xml"/><Relationship Id="rId6" Type="http://schemas.openxmlformats.org/officeDocument/2006/relationships/hyperlink" Target="mailto:cbs@klapjob.dk" TargetMode="External"/><Relationship Id="rId5" Type="http://schemas.openxmlformats.org/officeDocument/2006/relationships/hyperlink" Target="http://www.linkedin.com/" TargetMode="External"/><Relationship Id="rId4" Type="http://schemas.openxmlformats.org/officeDocument/2006/relationships/hyperlink" Target="https://www.facebook.com/klapjo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hyperlink" Target="http://www.google.dk/url?sa=i&amp;rct=j&amp;q=&amp;esrc=s&amp;source=images&amp;cd=&amp;cad=rja&amp;uact=8&amp;ved=2ahUKEwjyqYTWp57dAhUKZlAKHScsAAgQjRx6BAgBEAU&amp;url=http://www.ulf.dk/ulf/&amp;psig=AOvVaw2WvtRkLm96doG6z9qRfjgz&amp;ust=1536046067862953" TargetMode="External"/><Relationship Id="rId13" Type="http://schemas.openxmlformats.org/officeDocument/2006/relationships/image" Target="../media/image37.png"/><Relationship Id="rId18" Type="http://schemas.openxmlformats.org/officeDocument/2006/relationships/hyperlink" Target="https://www.google.dk/url?sa=i&amp;rct=j&amp;q=&amp;esrc=s&amp;source=images&amp;cd=&amp;cad=rja&amp;uact=8&amp;ved=2ahUKEwiA2pmPqp7dAhWHmbQKHciiDAEQjRx6BAgBEAU&amp;url=https://www.facebook.com/Instituttet/&amp;psig=AOvVaw1oV5HUIRs7Q2zvB4KUFGKU&amp;ust=1536046674929318" TargetMode="External"/><Relationship Id="rId26" Type="http://schemas.openxmlformats.org/officeDocument/2006/relationships/image" Target="../media/image45.png"/><Relationship Id="rId3" Type="http://schemas.openxmlformats.org/officeDocument/2006/relationships/image" Target="../media/image32.png"/><Relationship Id="rId21" Type="http://schemas.openxmlformats.org/officeDocument/2006/relationships/image" Target="../media/image41.png"/><Relationship Id="rId7" Type="http://schemas.openxmlformats.org/officeDocument/2006/relationships/image" Target="../media/image34.jpeg"/><Relationship Id="rId12" Type="http://schemas.openxmlformats.org/officeDocument/2006/relationships/hyperlink" Target="https://www.google.dk/url?sa=i&amp;rct=j&amp;q=&amp;esrc=s&amp;source=images&amp;cd=&amp;cad=rja&amp;uact=8&amp;ved=2ahUKEwjeutyjqp7dAhVBaFAKHdV6BgUQjRx6BAgBEAU&amp;url=https://cbg-hojskole.nemtilmeld.dk/&amp;psig=AOvVaw2fS6IMH9txzuNOK5arFJo2&amp;ust=1536046771475377" TargetMode="External"/><Relationship Id="rId17" Type="http://schemas.openxmlformats.org/officeDocument/2006/relationships/image" Target="../media/image39.png"/><Relationship Id="rId25" Type="http://schemas.openxmlformats.org/officeDocument/2006/relationships/image" Target="../media/image44.jpeg"/><Relationship Id="rId2" Type="http://schemas.openxmlformats.org/officeDocument/2006/relationships/hyperlink" Target="https://www.google.dk/url?sa=i&amp;rct=j&amp;q=&amp;esrc=s&amp;source=images&amp;cd=&amp;cad=rja&amp;uact=8&amp;ved=2ahUKEwiD8rWap57dAhWEIlAKHRoZCAYQjRx6BAgBEAU&amp;url=https://adhd.dk/&amp;psig=AOvVaw0PbWpOo-K53xoLzgxF578U&amp;ust=1536045945618362" TargetMode="External"/><Relationship Id="rId16" Type="http://schemas.openxmlformats.org/officeDocument/2006/relationships/hyperlink" Target="http://www.google.dk/url?sa=i&amp;rct=j&amp;q=&amp;esrc=s&amp;source=images&amp;cd=&amp;cad=rja&amp;uact=8&amp;ved=2ahUKEwi6hfrVqZ7dAhVCmbQKHfaBAAoQjRx6BAgBEAU&amp;url=http://sumh.dk/kontakt/logo/&amp;psig=AOvVaw31c8CzPgP5aAz5-LUxKtK3&amp;ust=1536046607725381" TargetMode="External"/><Relationship Id="rId20" Type="http://schemas.openxmlformats.org/officeDocument/2006/relationships/hyperlink" Target="http://www.google.dk/url?sa=i&amp;rct=j&amp;q=&amp;esrc=s&amp;source=images&amp;cd=&amp;cad=rja&amp;uact=8&amp;ved=2ahUKEwjl78Th7KLdAhULYlAKHUgYAXoQjRx6BAgBEAU&amp;url=http://sind-kbh.dk/&amp;psig=AOvVaw1NYQmfR2l17e1dDX8pfwlt&amp;ust=1536202055641136" TargetMode="External"/><Relationship Id="rId1" Type="http://schemas.openxmlformats.org/officeDocument/2006/relationships/slideLayout" Target="../slideLayouts/slideLayout3.xml"/><Relationship Id="rId6" Type="http://schemas.openxmlformats.org/officeDocument/2006/relationships/hyperlink" Target="https://www.google.dk/url?sa=i&amp;rct=j&amp;q=&amp;esrc=s&amp;source=images&amp;cd=&amp;ved=2ahUKEwir26nm677iAhVBzqYKHZFpA-0QjRx6BAgBEAU&amp;url=https://www.youtube.com/user/TVGlad/videos?disable_polymer%3D1&amp;psig=AOvVaw2VRKRqSyXh4vVGZbWvwCqX&amp;ust=1559154104537495" TargetMode="External"/><Relationship Id="rId11" Type="http://schemas.openxmlformats.org/officeDocument/2006/relationships/image" Target="../media/image36.jpeg"/><Relationship Id="rId24" Type="http://schemas.openxmlformats.org/officeDocument/2006/relationships/image" Target="../media/image43.png"/><Relationship Id="rId5" Type="http://schemas.openxmlformats.org/officeDocument/2006/relationships/image" Target="../media/image33.jpeg"/><Relationship Id="rId15" Type="http://schemas.openxmlformats.org/officeDocument/2006/relationships/image" Target="../media/image38.png"/><Relationship Id="rId23" Type="http://schemas.openxmlformats.org/officeDocument/2006/relationships/image" Target="../media/image42.png"/><Relationship Id="rId10" Type="http://schemas.openxmlformats.org/officeDocument/2006/relationships/hyperlink" Target="https://www.google.dk/url?sa=i&amp;rct=j&amp;q=&amp;esrc=s&amp;source=images&amp;cd=&amp;cad=rja&amp;uact=8&amp;ved=2ahUKEwjgjdeQqJ7dAhVPa1AKHc3RCfoQjRx6BAgBEAU&amp;url=https://neurofys.wordpress.com/2015/02/25/nye-grupper-pa-facebook-for-unge-med-hjerneskade-eller-folger-efter-hjernerystelse/&amp;psig=AOvVaw0QB9LN-4NNifQeiY19E0d4&amp;ust=1536046194842829" TargetMode="External"/><Relationship Id="rId19" Type="http://schemas.openxmlformats.org/officeDocument/2006/relationships/image" Target="../media/image40.jpeg"/><Relationship Id="rId4" Type="http://schemas.openxmlformats.org/officeDocument/2006/relationships/hyperlink" Target="http://www.google.dk/url?sa=i&amp;rct=j&amp;q=&amp;esrc=s&amp;source=images&amp;cd=&amp;cad=rja&amp;uact=8&amp;ved=2ahUKEwj47_61p57dAhUEKlAKHcIjCfsQjRx6BAgBEAU&amp;url=http://frivillighuset.dk/dansk-epilepsiforening-vbente-arentzen-3/&amp;psig=AOvVaw2DjXA9ks0HG6vJVF9lPUUC&amp;ust=1536045994379520" TargetMode="External"/><Relationship Id="rId9" Type="http://schemas.openxmlformats.org/officeDocument/2006/relationships/image" Target="../media/image35.png"/><Relationship Id="rId14" Type="http://schemas.openxmlformats.org/officeDocument/2006/relationships/hyperlink" Target="https://www.google.dk/url?sa=i&amp;rct=j&amp;q=&amp;esrc=s&amp;source=images&amp;cd=&amp;cad=rja&amp;uact=8&amp;ved=2ahUKEwjC8LbHqJ7dAhWEJlAKHSsDBBoQjRx6BAgBEAU&amp;url=https://muskelsvindfonden.dk/&amp;psig=AOvVaw1JTQU3_9YnokYTZRPMBntR&amp;ust=1536046308696368" TargetMode="External"/><Relationship Id="rId22" Type="http://schemas.openxmlformats.org/officeDocument/2006/relationships/hyperlink" Target="https://www.google.dk/url?sa=i&amp;rct=j&amp;q=&amp;esrc=s&amp;source=images&amp;cd=&amp;ved=2ahUKEwjl_ayY7L7iAhWtyKYKHeNcBLEQjRx6BAgBEAU&amp;url=https://www.altinget.dk/civilsamfund/jobannoncer/arrangementskoordinator-i-foreningsfaellesskabet-ligevaerd&amp;psig=AOvVaw2NHcILMkvZ1xhWP62d-_QL&amp;ust=1559154204580315" TargetMode="External"/><Relationship Id="rId27"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8.jpeg"/><Relationship Id="rId18" Type="http://schemas.openxmlformats.org/officeDocument/2006/relationships/image" Target="../media/image63.png"/><Relationship Id="rId26" Type="http://schemas.openxmlformats.org/officeDocument/2006/relationships/image" Target="../media/image70.png"/><Relationship Id="rId3" Type="http://schemas.openxmlformats.org/officeDocument/2006/relationships/image" Target="../media/image51.jpeg"/><Relationship Id="rId21" Type="http://schemas.openxmlformats.org/officeDocument/2006/relationships/image" Target="../media/image66.png"/><Relationship Id="rId7" Type="http://schemas.openxmlformats.org/officeDocument/2006/relationships/image" Target="../media/image53.jpe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69.png"/><Relationship Id="rId2" Type="http://schemas.openxmlformats.org/officeDocument/2006/relationships/image" Target="../media/image50.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hyperlink" Target="https://www.google.dk/url?sa=i&amp;rct=j&amp;q=&amp;esrc=s&amp;source=images&amp;cd=&amp;ved=2ahUKEwjT8vHx-bniAhV7AxAIHaQbBgsQjRx6BAgBEAU&amp;url=https://www.danskhv.dk/nyheder/2018/januar/info-vedroerende-dansk-hestevaeddeloebs-hesteejerkort/&amp;psig=AOvVaw1kj4wUmEuiLtRwxncj2_nN&amp;ust=1558986079928214" TargetMode="External"/><Relationship Id="rId11" Type="http://schemas.openxmlformats.org/officeDocument/2006/relationships/hyperlink" Target="https://upload.wikimedia.org/wikipedia/commons/3/3a/Burger_King_Logo.svg" TargetMode="External"/><Relationship Id="rId24" Type="http://schemas.openxmlformats.org/officeDocument/2006/relationships/image" Target="../media/image68.png"/><Relationship Id="rId5" Type="http://schemas.openxmlformats.org/officeDocument/2006/relationships/image" Target="../media/image52.jpeg"/><Relationship Id="rId15" Type="http://schemas.openxmlformats.org/officeDocument/2006/relationships/image" Target="../media/image60.png"/><Relationship Id="rId23" Type="http://schemas.openxmlformats.org/officeDocument/2006/relationships/hyperlink" Target="https://www.google.dk/url?sa=i&amp;rct=j&amp;q=&amp;esrc=s&amp;source=images&amp;cd=&amp;cad=rja&amp;uact=8&amp;ved=&amp;url=https://commons.wikimedia.org/wiki/File:Biltema.svg&amp;psig=AOvVaw1YL-VLXamyFC1yZkePr3tx&amp;ust=1573218141258797" TargetMode="External"/><Relationship Id="rId10" Type="http://schemas.openxmlformats.org/officeDocument/2006/relationships/image" Target="../media/image56.png"/><Relationship Id="rId19" Type="http://schemas.openxmlformats.org/officeDocument/2006/relationships/image" Target="../media/image64.png"/><Relationship Id="rId4" Type="http://schemas.openxmlformats.org/officeDocument/2006/relationships/hyperlink" Target="http://www.google.dk/url?sa=i&amp;rct=j&amp;q=&amp;esrc=s&amp;source=images&amp;cd=&amp;cad=rja&amp;uact=8&amp;ved=&amp;url=/url?sa%3Di%26rct%3Dj%26q%3D%26esrc%3Ds%26source%3Dimages%26cd%3D%26ved%3D%26url%3Dhttps://www.linkedin.com/company/skorstensgaard-dk%26psig%3DAOvVaw3kCgTLS6rTZMhtv_dkB-A9%26ust%3D1558986212882703&amp;psig=AOvVaw3kCgTLS6rTZMhtv_dkB-A9&amp;ust=1558986212882703" TargetMode="External"/><Relationship Id="rId9" Type="http://schemas.openxmlformats.org/officeDocument/2006/relationships/image" Target="../media/image55.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TxNBqzSvYOY" TargetMode="External"/><Relationship Id="rId2" Type="http://schemas.openxmlformats.org/officeDocument/2006/relationships/image" Target="../media/image7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E80D7-87C0-4E6A-AD9F-4E325C7C58B0}"/>
              </a:ext>
            </a:extLst>
          </p:cNvPr>
          <p:cNvSpPr>
            <a:spLocks noGrp="1"/>
          </p:cNvSpPr>
          <p:nvPr>
            <p:ph type="title"/>
          </p:nvPr>
        </p:nvSpPr>
        <p:spPr>
          <a:xfrm>
            <a:off x="1004514" y="2597592"/>
            <a:ext cx="10046817" cy="2381731"/>
          </a:xfrm>
        </p:spPr>
        <p:txBody>
          <a:bodyPr/>
          <a:lstStyle/>
          <a:p>
            <a:r>
              <a:rPr lang="da-DK" dirty="0"/>
              <a:t>KLAPjob </a:t>
            </a:r>
            <a:br>
              <a:rPr lang="da-DK" dirty="0"/>
            </a:br>
            <a:r>
              <a:rPr lang="da-DK" sz="2800" dirty="0"/>
              <a:t>- Over 5.700 jobs skabt til værdi for mennesker, virksomheder og samfund  </a:t>
            </a:r>
            <a:br>
              <a:rPr lang="da-DK" sz="2800" dirty="0"/>
            </a:br>
            <a:br>
              <a:rPr lang="da-DK" sz="2800" dirty="0"/>
            </a:br>
            <a:r>
              <a:rPr lang="da-DK" sz="1800" dirty="0"/>
              <a:t>Furesø Handikapråd</a:t>
            </a:r>
          </a:p>
        </p:txBody>
      </p:sp>
      <p:sp>
        <p:nvSpPr>
          <p:cNvPr id="3" name="Undertitel 2">
            <a:extLst>
              <a:ext uri="{FF2B5EF4-FFF2-40B4-BE49-F238E27FC236}">
                <a16:creationId xmlns:a16="http://schemas.microsoft.com/office/drawing/2014/main" id="{D3753E9A-0F48-4960-8975-245FAE8C21F6}"/>
              </a:ext>
            </a:extLst>
          </p:cNvPr>
          <p:cNvSpPr>
            <a:spLocks noGrp="1"/>
          </p:cNvSpPr>
          <p:nvPr>
            <p:ph type="subTitle" idx="1"/>
          </p:nvPr>
        </p:nvSpPr>
        <p:spPr>
          <a:xfrm>
            <a:off x="1004514" y="5727436"/>
            <a:ext cx="10046817" cy="962646"/>
          </a:xfrm>
        </p:spPr>
        <p:txBody>
          <a:bodyPr/>
          <a:lstStyle/>
          <a:p>
            <a:r>
              <a:rPr lang="da-DK" dirty="0"/>
              <a:t>Leder af KLAPjob, Claus Bergman Hansen</a:t>
            </a:r>
          </a:p>
          <a:p>
            <a:endParaRPr lang="da-DK" dirty="0"/>
          </a:p>
        </p:txBody>
      </p:sp>
    </p:spTree>
    <p:extLst>
      <p:ext uri="{BB962C8B-B14F-4D97-AF65-F5344CB8AC3E}">
        <p14:creationId xmlns:p14="http://schemas.microsoft.com/office/powerpoint/2010/main" val="1944251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Samarbejde med Furesø kommune</a:t>
            </a:r>
          </a:p>
        </p:txBody>
      </p:sp>
      <p:sp>
        <p:nvSpPr>
          <p:cNvPr id="3" name="Pladsholder til indhold 2"/>
          <p:cNvSpPr>
            <a:spLocks noGrp="1"/>
          </p:cNvSpPr>
          <p:nvPr>
            <p:ph sz="quarter" idx="11"/>
          </p:nvPr>
        </p:nvSpPr>
        <p:spPr>
          <a:xfrm>
            <a:off x="471056" y="1840831"/>
            <a:ext cx="9088580" cy="3946357"/>
          </a:xfrm>
        </p:spPr>
        <p:txBody>
          <a:bodyPr>
            <a:normAutofit/>
          </a:bodyPr>
          <a:lstStyle/>
          <a:p>
            <a:pPr marL="285750" indent="-285750">
              <a:buFont typeface="Wingdings" panose="05000000000000000000" pitchFamily="2" charset="2"/>
              <a:buChar char="ü"/>
            </a:pPr>
            <a:endParaRPr lang="da-DK" dirty="0"/>
          </a:p>
          <a:p>
            <a:pPr marL="285750" indent="-285750">
              <a:buFont typeface="Wingdings" panose="05000000000000000000" pitchFamily="2" charset="2"/>
              <a:buChar char="ü"/>
            </a:pPr>
            <a:r>
              <a:rPr lang="da-DK" dirty="0"/>
              <a:t>Super samarbejde med Jobcentret (Fagchef Stig Marcussen </a:t>
            </a:r>
            <a:r>
              <a:rPr lang="da-DK" dirty="0">
                <a:sym typeface="Wingdings" panose="05000000000000000000" pitchFamily="2" charset="2"/>
              </a:rPr>
              <a:t></a:t>
            </a:r>
            <a:r>
              <a:rPr lang="da-DK" dirty="0"/>
              <a:t>)</a:t>
            </a:r>
          </a:p>
          <a:p>
            <a:pPr marL="285750" indent="-285750">
              <a:buFont typeface="Wingdings" panose="05000000000000000000" pitchFamily="2" charset="2"/>
              <a:buChar char="ü"/>
            </a:pPr>
            <a:r>
              <a:rPr lang="da-DK" dirty="0"/>
              <a:t>Godt samarbejde med Støttekontaktpersonerne</a:t>
            </a:r>
          </a:p>
          <a:p>
            <a:pPr marL="285750" indent="-285750">
              <a:buFont typeface="Wingdings" panose="05000000000000000000" pitchFamily="2" charset="2"/>
              <a:buChar char="ü"/>
            </a:pPr>
            <a:r>
              <a:rPr lang="da-DK" dirty="0"/>
              <a:t>Nyt samarbejde med </a:t>
            </a:r>
            <a:r>
              <a:rPr lang="da-DK" dirty="0" err="1"/>
              <a:t>fagkorridinator</a:t>
            </a:r>
            <a:r>
              <a:rPr lang="da-DK" dirty="0"/>
              <a:t> Jette Eistrup </a:t>
            </a:r>
          </a:p>
          <a:p>
            <a:pPr marL="285750" indent="-285750">
              <a:buFont typeface="Wingdings" panose="05000000000000000000" pitchFamily="2" charset="2"/>
              <a:buChar char="ü"/>
            </a:pPr>
            <a:r>
              <a:rPr lang="da-DK" dirty="0"/>
              <a:t>10 skånejob etableret (nr. 92 kommune på landsplan) – 3 etableret i 2023 </a:t>
            </a:r>
            <a:r>
              <a:rPr lang="da-DK" dirty="0">
                <a:sym typeface="Wingdings" panose="05000000000000000000" pitchFamily="2" charset="2"/>
              </a:rPr>
              <a:t></a:t>
            </a:r>
          </a:p>
          <a:p>
            <a:pPr marL="285750" indent="-285750">
              <a:buFont typeface="Wingdings" panose="05000000000000000000" pitchFamily="2" charset="2"/>
              <a:buChar char="ü"/>
            </a:pPr>
            <a:r>
              <a:rPr lang="da-DK" dirty="0"/>
              <a:t>Senest etableret jobs i REMA på Regimentsvej og REMA på </a:t>
            </a:r>
            <a:r>
              <a:rPr lang="da-DK" dirty="0" err="1"/>
              <a:t>Jonstrupvangvej</a:t>
            </a:r>
            <a:r>
              <a:rPr lang="da-DK" dirty="0"/>
              <a:t>, Værløse. Derudover en ansat i Børnehuset Kirke Værløse.</a:t>
            </a:r>
          </a:p>
        </p:txBody>
      </p:sp>
      <p:pic>
        <p:nvPicPr>
          <p:cNvPr id="5" name="Billede 4">
            <a:extLst>
              <a:ext uri="{FF2B5EF4-FFF2-40B4-BE49-F238E27FC236}">
                <a16:creationId xmlns:a16="http://schemas.microsoft.com/office/drawing/2014/main" id="{0496D55B-57C8-6DDB-70A9-EB2D7535C876}"/>
              </a:ext>
            </a:extLst>
          </p:cNvPr>
          <p:cNvPicPr>
            <a:picLocks noChangeAspect="1"/>
          </p:cNvPicPr>
          <p:nvPr/>
        </p:nvPicPr>
        <p:blipFill>
          <a:blip r:embed="rId2"/>
          <a:stretch>
            <a:fillRect/>
          </a:stretch>
        </p:blipFill>
        <p:spPr>
          <a:xfrm>
            <a:off x="8791510" y="1381780"/>
            <a:ext cx="3300642" cy="3292695"/>
          </a:xfrm>
          <a:prstGeom prst="rect">
            <a:avLst/>
          </a:prstGeom>
        </p:spPr>
      </p:pic>
    </p:spTree>
    <p:extLst>
      <p:ext uri="{BB962C8B-B14F-4D97-AF65-F5344CB8AC3E}">
        <p14:creationId xmlns:p14="http://schemas.microsoft.com/office/powerpoint/2010/main" val="64913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Analyse af </a:t>
            </a:r>
            <a:r>
              <a:rPr lang="da-DK" dirty="0" err="1"/>
              <a:t>KLAPjob</a:t>
            </a:r>
            <a:br>
              <a:rPr lang="da-DK" dirty="0"/>
            </a:br>
            <a:br>
              <a:rPr lang="da-DK" dirty="0"/>
            </a:br>
            <a:r>
              <a:rPr lang="da-DK" sz="2400" dirty="0"/>
              <a:t>- Datagrundlag og metode</a:t>
            </a:r>
          </a:p>
        </p:txBody>
      </p:sp>
    </p:spTree>
    <p:extLst>
      <p:ext uri="{BB962C8B-B14F-4D97-AF65-F5344CB8AC3E}">
        <p14:creationId xmlns:p14="http://schemas.microsoft.com/office/powerpoint/2010/main" val="67925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Fra udgiftstilgang til investeringstilgang</a:t>
            </a:r>
          </a:p>
        </p:txBody>
      </p:sp>
      <p:pic>
        <p:nvPicPr>
          <p:cNvPr id="11" name="Picture 2" descr="4100 kunder får prompte deres tilgodehavende | Himmerland LigeHer.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226" y="3933089"/>
            <a:ext cx="1803135" cy="20805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ådan kan du forbedre arbejdsglæde og trivsel på din arbejdspl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759" y="3737155"/>
            <a:ext cx="1832972" cy="2472101"/>
          </a:xfrm>
          <a:prstGeom prst="rect">
            <a:avLst/>
          </a:prstGeom>
          <a:noFill/>
          <a:extLst>
            <a:ext uri="{909E8E84-426E-40DD-AFC4-6F175D3DCCD1}">
              <a14:hiddenFill xmlns:a14="http://schemas.microsoft.com/office/drawing/2010/main">
                <a:solidFill>
                  <a:srgbClr val="FFFFFF"/>
                </a:solidFill>
              </a14:hiddenFill>
            </a:ext>
          </a:extLst>
        </p:spPr>
      </p:pic>
      <p:sp>
        <p:nvSpPr>
          <p:cNvPr id="13" name="Højrepil 12"/>
          <p:cNvSpPr/>
          <p:nvPr/>
        </p:nvSpPr>
        <p:spPr>
          <a:xfrm rot="19806572">
            <a:off x="6008677" y="4245631"/>
            <a:ext cx="863340" cy="549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Højrepil 13"/>
          <p:cNvSpPr/>
          <p:nvPr/>
        </p:nvSpPr>
        <p:spPr>
          <a:xfrm>
            <a:off x="3873143" y="4641367"/>
            <a:ext cx="633500" cy="549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Højrepil 15"/>
          <p:cNvSpPr/>
          <p:nvPr/>
        </p:nvSpPr>
        <p:spPr>
          <a:xfrm rot="1988704">
            <a:off x="6002441" y="5200520"/>
            <a:ext cx="863340" cy="549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2" descr="4100 kunder får prompte deres tilgodehavende | Himmerland LigeHer.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337" y="4388600"/>
            <a:ext cx="1088001" cy="1255385"/>
          </a:xfrm>
          <a:prstGeom prst="rect">
            <a:avLst/>
          </a:prstGeom>
          <a:noFill/>
          <a:extLst>
            <a:ext uri="{909E8E84-426E-40DD-AFC4-6F175D3DCCD1}">
              <a14:hiddenFill xmlns:a14="http://schemas.microsoft.com/office/drawing/2010/main">
                <a:solidFill>
                  <a:srgbClr val="FFFFFF"/>
                </a:solidFill>
              </a14:hiddenFill>
            </a:ext>
          </a:extLst>
        </p:spPr>
      </p:pic>
      <p:pic>
        <p:nvPicPr>
          <p:cNvPr id="21" name="Pladsholder til indhold 11"/>
          <p:cNvPicPr>
            <a:picLocks noChangeAspect="1"/>
          </p:cNvPicPr>
          <p:nvPr/>
        </p:nvPicPr>
        <p:blipFill>
          <a:blip r:embed="rId5"/>
          <a:stretch>
            <a:fillRect/>
          </a:stretch>
        </p:blipFill>
        <p:spPr>
          <a:xfrm>
            <a:off x="7096569" y="3776023"/>
            <a:ext cx="1263100" cy="1216318"/>
          </a:xfrm>
          <a:prstGeom prst="rect">
            <a:avLst/>
          </a:prstGeom>
        </p:spPr>
      </p:pic>
      <p:sp>
        <p:nvSpPr>
          <p:cNvPr id="22" name="Højrepil 21"/>
          <p:cNvSpPr/>
          <p:nvPr/>
        </p:nvSpPr>
        <p:spPr>
          <a:xfrm rot="1988704">
            <a:off x="8673514" y="4384510"/>
            <a:ext cx="863340" cy="549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Højrepil 22"/>
          <p:cNvSpPr/>
          <p:nvPr/>
        </p:nvSpPr>
        <p:spPr>
          <a:xfrm rot="19806572">
            <a:off x="8704874" y="5265843"/>
            <a:ext cx="863340" cy="549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4" name="Billede 23"/>
          <p:cNvPicPr>
            <a:picLocks noChangeAspect="1"/>
          </p:cNvPicPr>
          <p:nvPr/>
        </p:nvPicPr>
        <p:blipFill rotWithShape="1">
          <a:blip r:embed="rId6"/>
          <a:srcRect l="9366" t="36770" r="36769"/>
          <a:stretch/>
        </p:blipFill>
        <p:spPr>
          <a:xfrm>
            <a:off x="7147983" y="5081583"/>
            <a:ext cx="1168571" cy="1371753"/>
          </a:xfrm>
          <a:prstGeom prst="rect">
            <a:avLst/>
          </a:prstGeom>
        </p:spPr>
      </p:pic>
      <p:pic>
        <p:nvPicPr>
          <p:cNvPr id="26" name="Picture 2" descr="4100 kunder får prompte deres tilgodehavende | Himmerland LigeHer.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980" y="1369719"/>
            <a:ext cx="1162505" cy="1341352"/>
          </a:xfrm>
          <a:prstGeom prst="rect">
            <a:avLst/>
          </a:prstGeom>
          <a:noFill/>
          <a:extLst>
            <a:ext uri="{909E8E84-426E-40DD-AFC4-6F175D3DCCD1}">
              <a14:hiddenFill xmlns:a14="http://schemas.microsoft.com/office/drawing/2010/main">
                <a:solidFill>
                  <a:srgbClr val="FFFFFF"/>
                </a:solidFill>
              </a14:hiddenFill>
            </a:ext>
          </a:extLst>
        </p:spPr>
      </p:pic>
      <p:sp>
        <p:nvSpPr>
          <p:cNvPr id="27" name="Højrepil 26"/>
          <p:cNvSpPr/>
          <p:nvPr/>
        </p:nvSpPr>
        <p:spPr>
          <a:xfrm rot="5400000">
            <a:off x="5149482" y="2981701"/>
            <a:ext cx="633500" cy="549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Pladsholder til sidefod 27"/>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29" name="Pladsholder til slidenummer 28"/>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50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p:txBody>
          <a:bodyPr/>
          <a:lstStyle/>
          <a:p>
            <a:pPr marL="285750" indent="-285750">
              <a:buFont typeface="Arial" panose="020B0604020202020204" pitchFamily="34" charset="0"/>
              <a:buChar char="•"/>
            </a:pPr>
            <a:r>
              <a:rPr lang="da-DK" dirty="0"/>
              <a:t>Data fra </a:t>
            </a:r>
            <a:r>
              <a:rPr lang="da-DK" dirty="0" err="1"/>
              <a:t>KLAPjob</a:t>
            </a:r>
            <a:r>
              <a:rPr lang="da-DK" dirty="0"/>
              <a:t> indeholder oplysninger om 2.570 unikke deltagere for perioden 2014-2019 </a:t>
            </a:r>
          </a:p>
          <a:p>
            <a:pPr marL="285750" indent="-285750">
              <a:buFont typeface="Arial" panose="020B0604020202020204" pitchFamily="34" charset="0"/>
              <a:buChar char="•"/>
            </a:pPr>
            <a:r>
              <a:rPr lang="da-DK" dirty="0"/>
              <a:t>Ca. 15 pct. af deltagerne er påbegyndt </a:t>
            </a:r>
            <a:r>
              <a:rPr lang="da-DK" dirty="0" err="1"/>
              <a:t>KLAPjob</a:t>
            </a:r>
            <a:r>
              <a:rPr lang="da-DK" dirty="0"/>
              <a:t> i mere end ét år (defineret som påbegyndt praktik eller job hos forskellige virksomheder i forskellige år)</a:t>
            </a:r>
          </a:p>
          <a:p>
            <a:pPr marL="285750" indent="-285750">
              <a:buFont typeface="Arial" panose="020B0604020202020204" pitchFamily="34" charset="0"/>
              <a:buChar char="•"/>
            </a:pPr>
            <a:r>
              <a:rPr lang="da-DK" dirty="0"/>
              <a:t>Der foreligger eller kan findes CPR-nummer på omkring 2.033 deltagere (ca. 79 pct.)</a:t>
            </a:r>
          </a:p>
          <a:p>
            <a:pPr marL="285750" indent="-285750">
              <a:buFont typeface="Arial" panose="020B0604020202020204" pitchFamily="34" charset="0"/>
              <a:buChar char="•"/>
            </a:pPr>
            <a:r>
              <a:rPr lang="da-DK" dirty="0"/>
              <a:t>Deltagere med CPR-nummer indgår i analysen første kalenderår de deltager i </a:t>
            </a:r>
            <a:r>
              <a:rPr lang="da-DK" dirty="0" err="1"/>
              <a:t>KLAPjob</a:t>
            </a:r>
            <a:r>
              <a:rPr lang="da-DK" dirty="0"/>
              <a:t> </a:t>
            </a:r>
          </a:p>
          <a:p>
            <a:pPr marL="285750" indent="-285750">
              <a:buFont typeface="Arial" panose="020B0604020202020204" pitchFamily="34" charset="0"/>
              <a:buChar char="•"/>
            </a:pPr>
            <a:r>
              <a:rPr lang="da-DK" dirty="0"/>
              <a:t>Deltagere der fremgår af Befolkningsregisteret ultimo året inden påbegyndelse af </a:t>
            </a:r>
            <a:r>
              <a:rPr lang="da-DK" dirty="0" err="1"/>
              <a:t>KLAPjob</a:t>
            </a:r>
            <a:r>
              <a:rPr lang="da-DK" dirty="0"/>
              <a:t> udgør 1.999 deltagere (78 pct.) og er indsatsgruppen i analysen</a:t>
            </a:r>
          </a:p>
        </p:txBody>
      </p:sp>
      <p:sp>
        <p:nvSpPr>
          <p:cNvPr id="6" name="Titel 5"/>
          <p:cNvSpPr>
            <a:spLocks noGrp="1"/>
          </p:cNvSpPr>
          <p:nvPr>
            <p:ph type="title"/>
          </p:nvPr>
        </p:nvSpPr>
        <p:spPr/>
        <p:txBody>
          <a:bodyPr/>
          <a:lstStyle/>
          <a:p>
            <a:r>
              <a:rPr lang="da-DK" dirty="0"/>
              <a:t>Datagrundlag - </a:t>
            </a:r>
            <a:r>
              <a:rPr lang="da-DK" dirty="0" err="1"/>
              <a:t>KLAPjob</a:t>
            </a:r>
            <a:endParaRPr lang="da-DK" dirty="0"/>
          </a:p>
        </p:txBody>
      </p:sp>
      <p:pic>
        <p:nvPicPr>
          <p:cNvPr id="7" name="Billede 6"/>
          <p:cNvPicPr/>
          <p:nvPr/>
        </p:nvPicPr>
        <p:blipFill rotWithShape="1">
          <a:blip r:embed="rId3" cstate="print">
            <a:extLst>
              <a:ext uri="{28A0092B-C50C-407E-A947-70E740481C1C}">
                <a14:useLocalDpi xmlns:a14="http://schemas.microsoft.com/office/drawing/2010/main" val="0"/>
              </a:ext>
            </a:extLst>
          </a:blip>
          <a:srcRect l="17993" r="21993"/>
          <a:stretch/>
        </p:blipFill>
        <p:spPr bwMode="auto">
          <a:xfrm>
            <a:off x="695400" y="1520790"/>
            <a:ext cx="4104456" cy="3960440"/>
          </a:xfrm>
          <a:prstGeom prst="rect">
            <a:avLst/>
          </a:prstGeom>
          <a:noFill/>
        </p:spPr>
      </p:pic>
    </p:spTree>
    <p:extLst>
      <p:ext uri="{BB962C8B-B14F-4D97-AF65-F5344CB8AC3E}">
        <p14:creationId xmlns:p14="http://schemas.microsoft.com/office/powerpoint/2010/main" val="210611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p:txBody>
          <a:bodyPr/>
          <a:lstStyle/>
          <a:p>
            <a:pPr marL="285750" indent="-285750">
              <a:buFont typeface="Arial" panose="020B0604020202020204" pitchFamily="34" charset="0"/>
              <a:buChar char="•"/>
            </a:pPr>
            <a:r>
              <a:rPr lang="da-DK" dirty="0"/>
              <a:t>Kontrolgruppen dannes ud fra den statistiske metode </a:t>
            </a:r>
            <a:r>
              <a:rPr lang="da-DK" dirty="0" err="1"/>
              <a:t>propensity</a:t>
            </a:r>
            <a:r>
              <a:rPr lang="da-DK" dirty="0"/>
              <a:t> score </a:t>
            </a:r>
            <a:r>
              <a:rPr lang="da-DK" dirty="0" err="1"/>
              <a:t>matching</a:t>
            </a:r>
            <a:r>
              <a:rPr lang="da-DK" dirty="0"/>
              <a:t> (PSM)</a:t>
            </a:r>
          </a:p>
          <a:p>
            <a:pPr marL="702891" lvl="1" indent="-342900">
              <a:buFont typeface="+mj-lt"/>
              <a:buAutoNum type="arabicParenR"/>
            </a:pPr>
            <a:r>
              <a:rPr lang="da-DK" dirty="0"/>
              <a:t>Der defineres en </a:t>
            </a:r>
            <a:r>
              <a:rPr lang="da-DK" b="1" dirty="0"/>
              <a:t>grundpopulation</a:t>
            </a:r>
            <a:r>
              <a:rPr lang="da-DK" dirty="0"/>
              <a:t> ud fra nationale registerdata, der potentielt er i målgruppen for </a:t>
            </a:r>
            <a:r>
              <a:rPr lang="da-DK" dirty="0" err="1"/>
              <a:t>KLAPjob</a:t>
            </a:r>
            <a:endParaRPr lang="da-DK" dirty="0"/>
          </a:p>
          <a:p>
            <a:pPr marL="702891" lvl="1" indent="-342900">
              <a:buFont typeface="+mj-lt"/>
              <a:buAutoNum type="arabicParenR"/>
            </a:pPr>
            <a:r>
              <a:rPr lang="da-DK" dirty="0"/>
              <a:t>På baggrund af observerbare karakteristika i nationale registre finde de 10 personer, der bedst ligner hver person i indsatsgruppen (”statistiske tvillinger”), som udgør </a:t>
            </a:r>
            <a:r>
              <a:rPr lang="da-DK" b="1" dirty="0"/>
              <a:t>kontrolgruppen</a:t>
            </a:r>
          </a:p>
          <a:p>
            <a:pPr marL="285750" indent="-285750">
              <a:buFont typeface="Arial" panose="020B0604020202020204" pitchFamily="34" charset="0"/>
              <a:buChar char="•"/>
            </a:pPr>
            <a:r>
              <a:rPr lang="da-DK" dirty="0"/>
              <a:t>I forbindelse med opgørelse af effekt og konsekvenser kontrolleres desuden for en række generelle karakteristika samt den pågældende ydelse og aktivitet i året inden påbegyndelse af </a:t>
            </a:r>
            <a:r>
              <a:rPr lang="da-DK" dirty="0" err="1"/>
              <a:t>KLAPjob</a:t>
            </a:r>
            <a:r>
              <a:rPr lang="da-DK" dirty="0"/>
              <a:t> ved hjælp af en multipel lineær regression (OLS)</a:t>
            </a:r>
          </a:p>
        </p:txBody>
      </p:sp>
      <p:sp>
        <p:nvSpPr>
          <p:cNvPr id="6" name="Titel 5"/>
          <p:cNvSpPr>
            <a:spLocks noGrp="1"/>
          </p:cNvSpPr>
          <p:nvPr>
            <p:ph type="title"/>
          </p:nvPr>
        </p:nvSpPr>
        <p:spPr/>
        <p:txBody>
          <a:bodyPr/>
          <a:lstStyle/>
          <a:p>
            <a:r>
              <a:rPr lang="da-DK" dirty="0"/>
              <a:t>Metode til at belyse effekt</a:t>
            </a:r>
          </a:p>
        </p:txBody>
      </p:sp>
      <p:sp>
        <p:nvSpPr>
          <p:cNvPr id="7" name="Forbindelse 6"/>
          <p:cNvSpPr/>
          <p:nvPr/>
        </p:nvSpPr>
        <p:spPr>
          <a:xfrm>
            <a:off x="2495600" y="1281830"/>
            <a:ext cx="2808312" cy="2684620"/>
          </a:xfrm>
          <a:prstGeom prst="flowChartConnector">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Arial" panose="020B0604020202020204"/>
                <a:ea typeface="+mn-ea"/>
                <a:cs typeface="+mn-cs"/>
              </a:rPr>
              <a:t>Grundpopulation</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da-DK" sz="1100" b="0" i="0" u="none" strike="noStrike" kern="1200" cap="none" spc="0" normalizeH="0" baseline="0" noProof="0" dirty="0">
                <a:ln>
                  <a:noFill/>
                </a:ln>
                <a:solidFill>
                  <a:prstClr val="white"/>
                </a:solidFill>
                <a:effectLst/>
                <a:uLnTx/>
                <a:uFillTx/>
                <a:latin typeface="Arial" panose="020B0604020202020204"/>
                <a:ea typeface="+mn-ea"/>
                <a:cs typeface="+mn-cs"/>
              </a:rPr>
              <a:t>Førtidspensionister/</a:t>
            </a:r>
            <a:br>
              <a:rPr kumimoji="0" lang="da-DK" sz="11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da-DK" sz="1100" b="0" i="0" u="none" strike="noStrike" kern="1200" cap="none" spc="0" normalizeH="0" baseline="0" noProof="0" dirty="0">
                <a:ln>
                  <a:noFill/>
                </a:ln>
                <a:solidFill>
                  <a:prstClr val="white"/>
                </a:solidFill>
                <a:effectLst/>
                <a:uLnTx/>
                <a:uFillTx/>
                <a:latin typeface="Arial" panose="020B0604020202020204"/>
                <a:ea typeface="+mn-ea"/>
                <a:cs typeface="+mn-cs"/>
              </a:rPr>
              <a:t>fleksjobvisiterede</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da-DK" sz="1100" b="0" i="0" u="none" strike="noStrike" kern="1200" cap="none" spc="0" normalizeH="0" baseline="0" noProof="0" dirty="0">
                <a:ln>
                  <a:noFill/>
                </a:ln>
                <a:solidFill>
                  <a:prstClr val="white"/>
                </a:solidFill>
                <a:effectLst/>
                <a:uLnTx/>
                <a:uFillTx/>
                <a:latin typeface="Arial" panose="020B0604020202020204"/>
                <a:ea typeface="+mn-ea"/>
                <a:cs typeface="+mn-cs"/>
              </a:rPr>
              <a:t>Registreret med diagnose, der kan medfører kognitiv funktionsnedsættelse</a:t>
            </a:r>
          </a:p>
        </p:txBody>
      </p:sp>
      <p:sp>
        <p:nvSpPr>
          <p:cNvPr id="8" name="Forbindelse 7"/>
          <p:cNvSpPr/>
          <p:nvPr/>
        </p:nvSpPr>
        <p:spPr>
          <a:xfrm>
            <a:off x="3263744" y="4380340"/>
            <a:ext cx="1272024" cy="1190238"/>
          </a:xfrm>
          <a:prstGeom prst="flowChartConnector">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white"/>
                </a:solidFill>
                <a:effectLst/>
                <a:uLnTx/>
                <a:uFillTx/>
                <a:latin typeface="Arial" panose="020B0604020202020204"/>
                <a:ea typeface="+mn-ea"/>
                <a:cs typeface="+mn-cs"/>
              </a:rPr>
              <a:t>Kontrol-gruppe</a:t>
            </a:r>
          </a:p>
        </p:txBody>
      </p:sp>
      <p:cxnSp>
        <p:nvCxnSpPr>
          <p:cNvPr id="9" name="Lige forbindelse 8"/>
          <p:cNvCxnSpPr>
            <a:stCxn id="7" idx="2"/>
            <a:endCxn id="8" idx="2"/>
          </p:cNvCxnSpPr>
          <p:nvPr/>
        </p:nvCxnSpPr>
        <p:spPr>
          <a:xfrm>
            <a:off x="2495600" y="2624140"/>
            <a:ext cx="768144" cy="2351319"/>
          </a:xfrm>
          <a:prstGeom prst="line">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Lige forbindelse 9"/>
          <p:cNvCxnSpPr>
            <a:stCxn id="7" idx="6"/>
          </p:cNvCxnSpPr>
          <p:nvPr/>
        </p:nvCxnSpPr>
        <p:spPr>
          <a:xfrm flipH="1">
            <a:off x="4535768" y="2624140"/>
            <a:ext cx="768144" cy="2351319"/>
          </a:xfrm>
          <a:prstGeom prst="line">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Forbindelse 10"/>
          <p:cNvSpPr/>
          <p:nvPr/>
        </p:nvSpPr>
        <p:spPr>
          <a:xfrm>
            <a:off x="671632" y="4380340"/>
            <a:ext cx="1272024" cy="11902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white"/>
                </a:solidFill>
                <a:effectLst/>
                <a:uLnTx/>
                <a:uFillTx/>
                <a:latin typeface="Arial" panose="020B0604020202020204"/>
                <a:ea typeface="+mn-ea"/>
                <a:cs typeface="+mn-cs"/>
              </a:rPr>
              <a:t>Indsats-gruppe</a:t>
            </a:r>
          </a:p>
        </p:txBody>
      </p:sp>
      <p:sp>
        <p:nvSpPr>
          <p:cNvPr id="12" name="Tekstfelt 11"/>
          <p:cNvSpPr txBox="1"/>
          <p:nvPr/>
        </p:nvSpPr>
        <p:spPr>
          <a:xfrm>
            <a:off x="2552121" y="4003618"/>
            <a:ext cx="2695271"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black"/>
                </a:solidFill>
                <a:effectLst/>
                <a:uLnTx/>
                <a:uFillTx/>
                <a:latin typeface="Arial" panose="020B0604020202020204"/>
                <a:ea typeface="+mn-ea"/>
                <a:cs typeface="+mn-cs"/>
              </a:rPr>
              <a:t>Statistisk metode: </a:t>
            </a:r>
            <a:r>
              <a:rPr kumimoji="0" lang="da-DK" sz="1100" b="0" i="0" u="none" strike="noStrike" kern="1200" cap="none" spc="0" normalizeH="0" baseline="0" noProof="0" dirty="0" err="1">
                <a:ln>
                  <a:noFill/>
                </a:ln>
                <a:solidFill>
                  <a:prstClr val="black"/>
                </a:solidFill>
                <a:effectLst/>
                <a:uLnTx/>
                <a:uFillTx/>
                <a:latin typeface="Arial" panose="020B0604020202020204"/>
                <a:ea typeface="+mn-ea"/>
                <a:cs typeface="+mn-cs"/>
              </a:rPr>
              <a:t>Propensity</a:t>
            </a:r>
            <a:r>
              <a:rPr kumimoji="0" lang="da-DK" sz="1100" b="0" i="0" u="none" strike="noStrike" kern="1200" cap="none" spc="0" normalizeH="0" baseline="0" noProof="0" dirty="0">
                <a:ln>
                  <a:noFill/>
                </a:ln>
                <a:solidFill>
                  <a:prstClr val="black"/>
                </a:solidFill>
                <a:effectLst/>
                <a:uLnTx/>
                <a:uFillTx/>
                <a:latin typeface="Arial" panose="020B0604020202020204"/>
                <a:ea typeface="+mn-ea"/>
                <a:cs typeface="+mn-cs"/>
              </a:rPr>
              <a:t> score </a:t>
            </a:r>
            <a:r>
              <a:rPr kumimoji="0" lang="da-DK" sz="1100" b="0" i="0" u="none" strike="noStrike" kern="1200" cap="none" spc="0" normalizeH="0" baseline="0" noProof="0" dirty="0" err="1">
                <a:ln>
                  <a:noFill/>
                </a:ln>
                <a:solidFill>
                  <a:prstClr val="black"/>
                </a:solidFill>
                <a:effectLst/>
                <a:uLnTx/>
                <a:uFillTx/>
                <a:latin typeface="Arial" panose="020B0604020202020204"/>
                <a:ea typeface="+mn-ea"/>
                <a:cs typeface="+mn-cs"/>
              </a:rPr>
              <a:t>matching</a:t>
            </a:r>
            <a:r>
              <a:rPr kumimoji="0" lang="da-DK" sz="1100" b="0" i="0" u="none" strike="noStrike" kern="1200" cap="none" spc="0" normalizeH="0" baseline="0" noProof="0" dirty="0">
                <a:ln>
                  <a:noFill/>
                </a:ln>
                <a:solidFill>
                  <a:prstClr val="black"/>
                </a:solidFill>
                <a:effectLst/>
                <a:uLnTx/>
                <a:uFillTx/>
                <a:latin typeface="Arial" panose="020B0604020202020204"/>
                <a:ea typeface="+mn-ea"/>
                <a:cs typeface="+mn-cs"/>
              </a:rPr>
              <a:t> (PSM) (statistisk(-e) tvilling(-er))</a:t>
            </a:r>
          </a:p>
        </p:txBody>
      </p:sp>
      <p:cxnSp>
        <p:nvCxnSpPr>
          <p:cNvPr id="13" name="Lige pilforbindelse 12"/>
          <p:cNvCxnSpPr/>
          <p:nvPr/>
        </p:nvCxnSpPr>
        <p:spPr>
          <a:xfrm flipV="1">
            <a:off x="1967502" y="4172895"/>
            <a:ext cx="672114" cy="4586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kstfelt 13"/>
          <p:cNvSpPr txBox="1"/>
          <p:nvPr/>
        </p:nvSpPr>
        <p:spPr>
          <a:xfrm>
            <a:off x="670226" y="5734690"/>
            <a:ext cx="192712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black"/>
                </a:solidFill>
                <a:effectLst/>
                <a:uLnTx/>
                <a:uFillTx/>
                <a:latin typeface="Arial" panose="020B0604020202020204"/>
                <a:ea typeface="+mn-ea"/>
                <a:cs typeface="+mn-cs"/>
              </a:rPr>
              <a:t>Kilde: </a:t>
            </a:r>
            <a:r>
              <a:rPr kumimoji="0" lang="da-DK" sz="1100" b="0" i="0" u="none" strike="noStrike" kern="1200" cap="none" spc="0" normalizeH="0" baseline="0" noProof="0" dirty="0" err="1">
                <a:ln>
                  <a:noFill/>
                </a:ln>
                <a:solidFill>
                  <a:prstClr val="black"/>
                </a:solidFill>
                <a:effectLst/>
                <a:uLnTx/>
                <a:uFillTx/>
                <a:latin typeface="Arial" panose="020B0604020202020204"/>
                <a:ea typeface="+mn-ea"/>
                <a:cs typeface="+mn-cs"/>
              </a:rPr>
              <a:t>KLAPjob</a:t>
            </a:r>
            <a:r>
              <a:rPr kumimoji="0" lang="da-DK" sz="1100" b="0" i="0" u="none" strike="noStrike" kern="1200" cap="none" spc="0" normalizeH="0" baseline="0" noProof="0" dirty="0">
                <a:ln>
                  <a:noFill/>
                </a:ln>
                <a:solidFill>
                  <a:prstClr val="black"/>
                </a:solidFill>
                <a:effectLst/>
                <a:uLnTx/>
                <a:uFillTx/>
                <a:latin typeface="Arial" panose="020B0604020202020204"/>
                <a:ea typeface="+mn-ea"/>
                <a:cs typeface="+mn-cs"/>
              </a:rPr>
              <a:t>-data</a:t>
            </a:r>
          </a:p>
        </p:txBody>
      </p:sp>
      <p:sp>
        <p:nvSpPr>
          <p:cNvPr id="15" name="Tekstfelt 14"/>
          <p:cNvSpPr txBox="1"/>
          <p:nvPr/>
        </p:nvSpPr>
        <p:spPr>
          <a:xfrm>
            <a:off x="3263744" y="5734690"/>
            <a:ext cx="192712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prstClr val="black"/>
                </a:solidFill>
                <a:effectLst/>
                <a:uLnTx/>
                <a:uFillTx/>
                <a:latin typeface="Arial" panose="020B0604020202020204"/>
                <a:ea typeface="+mn-ea"/>
                <a:cs typeface="+mn-cs"/>
              </a:rPr>
              <a:t>Kilde: </a:t>
            </a:r>
            <a:r>
              <a:rPr kumimoji="0" lang="da-DK" sz="1100" b="0" i="0" u="none" strike="noStrike" kern="1200" cap="none" spc="0" normalizeH="0" baseline="0" noProof="0" dirty="0">
                <a:ln>
                  <a:noFill/>
                </a:ln>
                <a:solidFill>
                  <a:prstClr val="black"/>
                </a:solidFill>
                <a:effectLst/>
                <a:uLnTx/>
                <a:uFillTx/>
                <a:latin typeface="Arial" panose="020B0604020202020204"/>
                <a:ea typeface="+mn-ea"/>
                <a:cs typeface="+mn-cs"/>
              </a:rPr>
              <a:t>Nationale registre</a:t>
            </a:r>
          </a:p>
        </p:txBody>
      </p:sp>
      <p:sp>
        <p:nvSpPr>
          <p:cNvPr id="17" name="Tekstfelt 16"/>
          <p:cNvSpPr txBox="1"/>
          <p:nvPr/>
        </p:nvSpPr>
        <p:spPr>
          <a:xfrm>
            <a:off x="245956" y="288004"/>
            <a:ext cx="1955239" cy="3884891"/>
          </a:xfrm>
          <a:prstGeom prst="rect">
            <a:avLst/>
          </a:prstGeom>
          <a:noFill/>
          <a:ln w="19050">
            <a:solidFill>
              <a:schemeClr val="accent1"/>
            </a:solidFill>
          </a:ln>
        </p:spPr>
        <p:txBody>
          <a:bodyPr wrap="square" lIns="72000" tIns="72000" rIns="72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Karakteristika i </a:t>
            </a:r>
            <a:r>
              <a:rPr kumimoji="0" lang="da-DK" sz="900" b="1" i="0" u="none" strike="noStrike" kern="1200" cap="none" spc="0" normalizeH="0" baseline="0" noProof="0" dirty="0" err="1">
                <a:ln>
                  <a:noFill/>
                </a:ln>
                <a:solidFill>
                  <a:prstClr val="black"/>
                </a:solidFill>
                <a:effectLst/>
                <a:uLnTx/>
                <a:uFillTx/>
                <a:latin typeface="Arial" panose="020B0604020202020204"/>
                <a:ea typeface="+mn-ea"/>
                <a:cs typeface="+mn-cs"/>
              </a:rPr>
              <a:t>matching</a:t>
            </a:r>
            <a:r>
              <a:rPr kumimoji="0" lang="da-DK" sz="9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Køn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Alder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Uddannelsesniveau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Diagnosegrupper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Antal diagnosegrupper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Primært forsørgelsesgrundlag Beskæftigelsesgrad året inden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Beskæftigelsesgrad to til fem år inden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År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Brug af botilbud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Brug af socialpædagogisk støtte i eget hjem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Brug af beskyt. </a:t>
            </a:r>
            <a:r>
              <a:rPr kumimoji="0" lang="da-DK" sz="900" b="0" i="0" u="none" strike="noStrike" kern="1200" cap="none" spc="0" normalizeH="0" baseline="0" noProof="0" dirty="0" err="1">
                <a:ln>
                  <a:noFill/>
                </a:ln>
                <a:solidFill>
                  <a:prstClr val="black"/>
                </a:solidFill>
                <a:effectLst/>
                <a:uLnTx/>
                <a:uFillTx/>
                <a:latin typeface="Arial" panose="020B0604020202020204"/>
                <a:ea typeface="+mn-ea"/>
                <a:cs typeface="+mn-cs"/>
              </a:rPr>
              <a:t>beskæf</a:t>
            </a: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 eller aktiviteter og samværstilbud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Brug af øvrige sociale serviceydelser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Kontakt til almen praktiserende læge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Øvrige sygesikringskontakter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Kontakt til </a:t>
            </a:r>
            <a:r>
              <a:rPr kumimoji="0" lang="da-DK" sz="900" b="0" i="0" u="none" strike="noStrike" kern="1200" cap="none" spc="0" normalizeH="0" baseline="0" noProof="0" dirty="0" err="1">
                <a:ln>
                  <a:noFill/>
                </a:ln>
                <a:solidFill>
                  <a:prstClr val="black"/>
                </a:solidFill>
                <a:effectLst/>
                <a:uLnTx/>
                <a:uFillTx/>
                <a:latin typeface="Arial" panose="020B0604020202020204"/>
                <a:ea typeface="+mn-ea"/>
                <a:cs typeface="+mn-cs"/>
              </a:rPr>
              <a:t>sygehussomatikken</a:t>
            </a:r>
            <a:endPar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Kontakt til sygehuspsykiatrien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sng" strike="noStrike" kern="1200" cap="none" spc="0" normalizeH="0" baseline="0" noProof="0" dirty="0">
                <a:ln>
                  <a:noFill/>
                </a:ln>
                <a:solidFill>
                  <a:prstClr val="black"/>
                </a:solidFill>
                <a:effectLst/>
                <a:uLnTx/>
                <a:uFillTx/>
                <a:latin typeface="Arial" panose="020B0604020202020204"/>
                <a:ea typeface="+mn-ea"/>
                <a:cs typeface="+mn-cs"/>
              </a:rPr>
              <a:t>Tidspunkt for </a:t>
            </a:r>
            <a:r>
              <a:rPr kumimoji="0" lang="da-DK" sz="900" b="0" i="0" u="sng" strike="noStrike" kern="1200" cap="none" spc="0" normalizeH="0" baseline="0" noProof="0" dirty="0" err="1">
                <a:ln>
                  <a:noFill/>
                </a:ln>
                <a:solidFill>
                  <a:prstClr val="black"/>
                </a:solidFill>
                <a:effectLst/>
                <a:uLnTx/>
                <a:uFillTx/>
                <a:latin typeface="Arial" panose="020B0604020202020204"/>
                <a:ea typeface="+mn-ea"/>
                <a:cs typeface="+mn-cs"/>
              </a:rPr>
              <a:t>matching</a:t>
            </a:r>
            <a:r>
              <a:rPr kumimoji="0" lang="da-DK" sz="900" b="0" i="0" u="sng" strike="noStrike" kern="1200" cap="none" spc="0" normalizeH="0" baseline="0" noProof="0" dirty="0">
                <a:ln>
                  <a:noFill/>
                </a:ln>
                <a:solidFill>
                  <a:prstClr val="black"/>
                </a:solidFill>
                <a:effectLst/>
                <a:uLnTx/>
                <a:uFillTx/>
                <a:latin typeface="Arial" panose="020B0604020202020204"/>
                <a:ea typeface="+mn-ea"/>
                <a:cs typeface="+mn-cs"/>
              </a:rPr>
              <a:t>:</a:t>
            </a:r>
            <a:r>
              <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rPr>
              <a:t> Året (eller ultimo året) inden påbegyndelse af </a:t>
            </a:r>
            <a:r>
              <a:rPr kumimoji="0" lang="da-DK" sz="900" b="0" i="0" u="none" strike="noStrike" kern="1200" cap="none" spc="0" normalizeH="0" baseline="0" noProof="0" dirty="0" err="1">
                <a:ln>
                  <a:noFill/>
                </a:ln>
                <a:solidFill>
                  <a:prstClr val="black"/>
                </a:solidFill>
                <a:effectLst/>
                <a:uLnTx/>
                <a:uFillTx/>
                <a:latin typeface="Arial" panose="020B0604020202020204"/>
                <a:ea typeface="+mn-ea"/>
                <a:cs typeface="+mn-cs"/>
              </a:rPr>
              <a:t>KLAPjob</a:t>
            </a:r>
            <a:endParaRPr kumimoji="0" lang="da-DK"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7403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Karakteristika for deltagere i </a:t>
            </a:r>
            <a:r>
              <a:rPr lang="da-DK" dirty="0" err="1"/>
              <a:t>KLAPjob</a:t>
            </a:r>
            <a:endParaRPr lang="da-DK" dirty="0"/>
          </a:p>
        </p:txBody>
      </p:sp>
    </p:spTree>
    <p:extLst>
      <p:ext uri="{BB962C8B-B14F-4D97-AF65-F5344CB8AC3E}">
        <p14:creationId xmlns:p14="http://schemas.microsoft.com/office/powerpoint/2010/main" val="217337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a:xfrm>
            <a:off x="6095992" y="1520790"/>
            <a:ext cx="5275393" cy="4716522"/>
          </a:xfrm>
        </p:spPr>
        <p:txBody>
          <a:bodyPr>
            <a:normAutofit fontScale="92500" lnSpcReduction="10000"/>
          </a:bodyPr>
          <a:lstStyle/>
          <a:p>
            <a:r>
              <a:rPr lang="da-DK" i="1" dirty="0"/>
              <a:t>Deltagerne i </a:t>
            </a:r>
            <a:r>
              <a:rPr lang="da-DK" i="1" dirty="0" err="1"/>
              <a:t>KLAPjob</a:t>
            </a:r>
            <a:r>
              <a:rPr lang="da-DK" dirty="0"/>
              <a:t>…</a:t>
            </a:r>
          </a:p>
          <a:p>
            <a:pPr marL="285750" indent="-285750">
              <a:buFont typeface="Arial" panose="020B0604020202020204" pitchFamily="34" charset="0"/>
              <a:buChar char="•"/>
            </a:pPr>
            <a:r>
              <a:rPr lang="da-DK" i="0" dirty="0"/>
              <a:t>… er i højere grad mænd og yngre</a:t>
            </a:r>
          </a:p>
          <a:p>
            <a:pPr marL="285750" indent="-285750">
              <a:buFont typeface="Arial" panose="020B0604020202020204" pitchFamily="34" charset="0"/>
              <a:buChar char="•"/>
            </a:pPr>
            <a:r>
              <a:rPr lang="da-DK" i="0" dirty="0"/>
              <a:t>… har i højere grad dansk oprindelse og er i væsentligt højere grad ugift, enlig og uden børn… </a:t>
            </a:r>
          </a:p>
          <a:p>
            <a:pPr marL="285750" indent="-285750">
              <a:buFont typeface="Arial" panose="020B0604020202020204" pitchFamily="34" charset="0"/>
              <a:buChar char="•"/>
            </a:pPr>
            <a:r>
              <a:rPr lang="da-DK" i="0" dirty="0"/>
              <a:t>… har væsentligt lavere uddannelsesniveau…</a:t>
            </a:r>
          </a:p>
          <a:p>
            <a:pPr marL="285750" indent="-285750">
              <a:buFont typeface="Arial" panose="020B0604020202020204" pitchFamily="34" charset="0"/>
              <a:buChar char="•"/>
            </a:pPr>
            <a:r>
              <a:rPr lang="da-DK" i="0" dirty="0"/>
              <a:t>… modtager i væsentligt højere grad førtidspension… </a:t>
            </a:r>
          </a:p>
          <a:p>
            <a:pPr marL="285750" indent="-285750">
              <a:buFont typeface="Arial" panose="020B0604020202020204" pitchFamily="34" charset="0"/>
              <a:buChar char="•"/>
            </a:pPr>
            <a:r>
              <a:rPr lang="da-DK" i="0" dirty="0"/>
              <a:t>… er i væsentligt mindre grad i beskæftigelse og dette i væsentligt mindre tid…</a:t>
            </a:r>
          </a:p>
          <a:p>
            <a:pPr marL="285750" indent="-285750">
              <a:buFont typeface="Arial" panose="020B0604020202020204" pitchFamily="34" charset="0"/>
              <a:buChar char="•"/>
            </a:pPr>
            <a:r>
              <a:rPr lang="da-DK" i="0" dirty="0"/>
              <a:t>… er i højere grad bosat i nord-, midtjyske og sjællandske kommuner…</a:t>
            </a:r>
          </a:p>
          <a:p>
            <a:pPr>
              <a:spcBef>
                <a:spcPts val="600"/>
              </a:spcBef>
            </a:pPr>
            <a:r>
              <a:rPr lang="da-DK" dirty="0"/>
              <a:t>… sammenlignet med </a:t>
            </a:r>
            <a:r>
              <a:rPr lang="da-DK" b="1" dirty="0"/>
              <a:t>hele befolkningen (18-64 år)</a:t>
            </a:r>
            <a:endParaRPr lang="da-DK" dirty="0"/>
          </a:p>
          <a:p>
            <a:pPr>
              <a:spcBef>
                <a:spcPts val="600"/>
              </a:spcBef>
            </a:pPr>
            <a:endParaRPr lang="da-DK" dirty="0"/>
          </a:p>
          <a:p>
            <a:pPr>
              <a:spcBef>
                <a:spcPts val="600"/>
              </a:spcBef>
            </a:pPr>
            <a:r>
              <a:rPr lang="da-DK" i="1" dirty="0"/>
              <a:t>Deltagerne i </a:t>
            </a:r>
            <a:r>
              <a:rPr lang="da-DK" i="1" dirty="0" err="1"/>
              <a:t>KLAPjob</a:t>
            </a:r>
            <a:r>
              <a:rPr lang="da-DK" dirty="0"/>
              <a:t>…</a:t>
            </a:r>
          </a:p>
          <a:p>
            <a:pPr marL="285750" indent="-285750">
              <a:spcBef>
                <a:spcPts val="600"/>
              </a:spcBef>
              <a:buFont typeface="Arial" panose="020B0604020202020204" pitchFamily="34" charset="0"/>
              <a:buChar char="•"/>
            </a:pPr>
            <a:r>
              <a:rPr lang="da-DK" i="0" dirty="0"/>
              <a:t>… har i højere grad dansk oprindelse</a:t>
            </a:r>
          </a:p>
          <a:p>
            <a:pPr marL="285750" indent="-285750">
              <a:spcBef>
                <a:spcPts val="600"/>
              </a:spcBef>
              <a:buFont typeface="Arial" panose="020B0604020202020204" pitchFamily="34" charset="0"/>
              <a:buChar char="•"/>
            </a:pPr>
            <a:r>
              <a:rPr lang="da-DK" i="0" dirty="0"/>
              <a:t>… har i højere grad grundskole som højst fuldførte uddannelsesniveau</a:t>
            </a:r>
          </a:p>
          <a:p>
            <a:pPr>
              <a:spcBef>
                <a:spcPts val="600"/>
              </a:spcBef>
            </a:pPr>
            <a:r>
              <a:rPr lang="da-DK" dirty="0"/>
              <a:t>… sammenlignet med </a:t>
            </a:r>
            <a:r>
              <a:rPr lang="da-DK" b="1" dirty="0"/>
              <a:t>kontrolgruppen</a:t>
            </a: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
        <p:nvSpPr>
          <p:cNvPr id="6" name="Titel 5"/>
          <p:cNvSpPr>
            <a:spLocks noGrp="1"/>
          </p:cNvSpPr>
          <p:nvPr>
            <p:ph type="title"/>
          </p:nvPr>
        </p:nvSpPr>
        <p:spPr/>
        <p:txBody>
          <a:bodyPr>
            <a:normAutofit fontScale="90000"/>
          </a:bodyPr>
          <a:lstStyle/>
          <a:p>
            <a:r>
              <a:rPr lang="da-DK" dirty="0"/>
              <a:t>Hvem er deltagerne i </a:t>
            </a:r>
            <a:r>
              <a:rPr lang="da-DK" dirty="0" err="1"/>
              <a:t>KLAPjob</a:t>
            </a:r>
            <a:r>
              <a:rPr lang="da-DK" dirty="0"/>
              <a:t>?</a:t>
            </a:r>
          </a:p>
        </p:txBody>
      </p:sp>
      <p:pic>
        <p:nvPicPr>
          <p:cNvPr id="7" name="Billed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52" y="593685"/>
            <a:ext cx="4846320" cy="2358261"/>
          </a:xfrm>
          <a:prstGeom prst="rect">
            <a:avLst/>
          </a:prstGeom>
          <a:noFill/>
        </p:spPr>
      </p:pic>
      <p:sp>
        <p:nvSpPr>
          <p:cNvPr id="10" name="Tekstfelt 9"/>
          <p:cNvSpPr txBox="1"/>
          <p:nvPr/>
        </p:nvSpPr>
        <p:spPr>
          <a:xfrm>
            <a:off x="263352" y="2951946"/>
            <a:ext cx="484632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prstClr val="black"/>
                </a:solidFill>
                <a:effectLst/>
                <a:uLnTx/>
                <a:uFillTx/>
                <a:latin typeface="Arial" panose="020B0604020202020204"/>
                <a:ea typeface="+mn-ea"/>
                <a:cs typeface="+mn-cs"/>
              </a:rPr>
              <a:t>Anm</a:t>
            </a:r>
            <a:r>
              <a:rPr kumimoji="0" lang="da-DK" sz="8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Tallet uden for parentes angiver karakteristika for deltagere i </a:t>
            </a:r>
            <a:r>
              <a:rPr kumimoji="0" lang="da-DK" sz="800" b="0" i="0" u="none" strike="noStrike" kern="1200" cap="none" spc="0" normalizeH="0" baseline="0" noProof="0" dirty="0" err="1">
                <a:ln>
                  <a:noFill/>
                </a:ln>
                <a:solidFill>
                  <a:prstClr val="black"/>
                </a:solidFill>
                <a:effectLst/>
                <a:uLnTx/>
                <a:uFillTx/>
                <a:latin typeface="Arial" panose="020B0604020202020204"/>
                <a:ea typeface="+mn-ea"/>
                <a:cs typeface="+mn-cs"/>
              </a:rPr>
              <a:t>KLAPjob</a:t>
            </a: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 tallet i almindelig parentes (*) </a:t>
            </a:r>
            <a:b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           angiver karakteristika for kontrolgruppen og tallet i kantet parentes [*] angiver karakteristika for hele </a:t>
            </a:r>
            <a:b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           befolkningen i alderen 18-64 år.</a:t>
            </a:r>
          </a:p>
        </p:txBody>
      </p:sp>
      <p:pic>
        <p:nvPicPr>
          <p:cNvPr id="11" name="Billede 10" descr="Figuren viser antal deltagere i KLAPjob pr. 10.000 indbyggere (18-64 år) i kommunerne." title="Figur 3.2"/>
          <p:cNvPicPr/>
          <p:nvPr/>
        </p:nvPicPr>
        <p:blipFill>
          <a:blip r:embed="rId4">
            <a:extLst>
              <a:ext uri="{28A0092B-C50C-407E-A947-70E740481C1C}">
                <a14:useLocalDpi xmlns:a14="http://schemas.microsoft.com/office/drawing/2010/main" val="0"/>
              </a:ext>
            </a:extLst>
          </a:blip>
          <a:srcRect/>
          <a:stretch>
            <a:fillRect/>
          </a:stretch>
        </p:blipFill>
        <p:spPr bwMode="auto">
          <a:xfrm>
            <a:off x="839416" y="3578472"/>
            <a:ext cx="3528392" cy="2839998"/>
          </a:xfrm>
          <a:prstGeom prst="rect">
            <a:avLst/>
          </a:prstGeom>
          <a:noFill/>
        </p:spPr>
      </p:pic>
    </p:spTree>
    <p:extLst>
      <p:ext uri="{BB962C8B-B14F-4D97-AF65-F5344CB8AC3E}">
        <p14:creationId xmlns:p14="http://schemas.microsoft.com/office/powerpoint/2010/main" val="3544697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a:xfrm>
            <a:off x="6095992" y="1520790"/>
            <a:ext cx="5275393" cy="4284473"/>
          </a:xfrm>
        </p:spPr>
        <p:txBody>
          <a:bodyPr>
            <a:normAutofit fontScale="92500" lnSpcReduction="10000"/>
          </a:bodyPr>
          <a:lstStyle/>
          <a:p>
            <a:r>
              <a:rPr lang="da-DK" i="1" dirty="0"/>
              <a:t>Deltagerne i </a:t>
            </a:r>
            <a:r>
              <a:rPr lang="da-DK" i="1" dirty="0" err="1"/>
              <a:t>KLAPjob</a:t>
            </a:r>
            <a:r>
              <a:rPr lang="da-DK" dirty="0"/>
              <a:t>…</a:t>
            </a:r>
          </a:p>
          <a:p>
            <a:pPr marL="285750" indent="-285750">
              <a:buFont typeface="Arial" panose="020B0604020202020204" pitchFamily="34" charset="0"/>
              <a:buChar char="•"/>
            </a:pPr>
            <a:r>
              <a:rPr lang="da-DK" dirty="0"/>
              <a:t>… er i væsentligt højere grad diagnosticeret med funktionsnedsættelser, der </a:t>
            </a:r>
            <a:r>
              <a:rPr lang="da-DK" u="sng" dirty="0"/>
              <a:t>kan</a:t>
            </a:r>
            <a:r>
              <a:rPr lang="da-DK" dirty="0"/>
              <a:t> medføre kognitive funktionsnedsættelser…</a:t>
            </a:r>
          </a:p>
          <a:p>
            <a:pPr marL="285750" indent="-285750">
              <a:buFont typeface="Arial" panose="020B0604020202020204" pitchFamily="34" charset="0"/>
              <a:buChar char="•"/>
            </a:pPr>
            <a:r>
              <a:rPr lang="da-DK" dirty="0"/>
              <a:t>… bruger i væsentligt højere grad sociale serviceydelser og sundhedsydelser…</a:t>
            </a:r>
          </a:p>
          <a:p>
            <a:r>
              <a:rPr lang="da-DK" dirty="0"/>
              <a:t>… sammenlignet med </a:t>
            </a:r>
            <a:r>
              <a:rPr lang="da-DK" b="1" dirty="0"/>
              <a:t>hele befolkningen (18-64 år)</a:t>
            </a:r>
          </a:p>
          <a:p>
            <a:endParaRPr lang="da-DK" b="1" dirty="0"/>
          </a:p>
          <a:p>
            <a:r>
              <a:rPr lang="da-DK" i="1" dirty="0"/>
              <a:t>Deltagerne i </a:t>
            </a:r>
            <a:r>
              <a:rPr lang="da-DK" i="1" dirty="0" err="1"/>
              <a:t>KLAPjob</a:t>
            </a:r>
            <a:r>
              <a:rPr lang="da-DK" dirty="0"/>
              <a:t>…</a:t>
            </a:r>
          </a:p>
          <a:p>
            <a:pPr marL="285750" indent="-285750">
              <a:buFont typeface="Arial" panose="020B0604020202020204" pitchFamily="34" charset="0"/>
              <a:buChar char="•"/>
            </a:pPr>
            <a:r>
              <a:rPr lang="da-DK" dirty="0"/>
              <a:t>… er i mindre grad diagnosticeret med ADHD og psykiske lidelser…</a:t>
            </a:r>
          </a:p>
          <a:p>
            <a:pPr marL="285750" indent="-285750">
              <a:buFont typeface="Arial" panose="020B0604020202020204" pitchFamily="34" charset="0"/>
              <a:buChar char="•"/>
            </a:pPr>
            <a:r>
              <a:rPr lang="da-DK" dirty="0"/>
              <a:t>… bruger i mindre grad socialpædagogisk støtte i eget hjem…</a:t>
            </a:r>
          </a:p>
          <a:p>
            <a:pPr marL="285750" indent="-285750">
              <a:buFont typeface="Arial" panose="020B0604020202020204" pitchFamily="34" charset="0"/>
              <a:buChar char="•"/>
            </a:pPr>
            <a:r>
              <a:rPr lang="da-DK" dirty="0"/>
              <a:t>… har færre kontakter til øvrige specialer under sygesikringen og er i mindre grad i kontakt med sygehuspsykiatrien…</a:t>
            </a:r>
          </a:p>
          <a:p>
            <a:r>
              <a:rPr lang="da-DK" dirty="0"/>
              <a:t>… sammenlignet med </a:t>
            </a:r>
            <a:r>
              <a:rPr lang="da-DK" b="1" dirty="0"/>
              <a:t>kontrolgruppen</a:t>
            </a:r>
          </a:p>
          <a:p>
            <a:endParaRPr lang="da-DK" dirty="0"/>
          </a:p>
        </p:txBody>
      </p:sp>
      <p:sp>
        <p:nvSpPr>
          <p:cNvPr id="6" name="Titel 5"/>
          <p:cNvSpPr>
            <a:spLocks noGrp="1"/>
          </p:cNvSpPr>
          <p:nvPr>
            <p:ph type="title"/>
          </p:nvPr>
        </p:nvSpPr>
        <p:spPr/>
        <p:txBody>
          <a:bodyPr>
            <a:normAutofit fontScale="90000"/>
          </a:bodyPr>
          <a:lstStyle/>
          <a:p>
            <a:r>
              <a:rPr lang="da-DK" dirty="0"/>
              <a:t>Hvem er deltagerne i </a:t>
            </a:r>
            <a:r>
              <a:rPr lang="da-DK" dirty="0" err="1"/>
              <a:t>KLAPjob</a:t>
            </a:r>
            <a:r>
              <a:rPr lang="da-DK" dirty="0"/>
              <a:t>?</a:t>
            </a:r>
          </a:p>
        </p:txBody>
      </p:sp>
      <p:pic>
        <p:nvPicPr>
          <p:cNvPr id="7" name="Billede 6"/>
          <p:cNvPicPr/>
          <p:nvPr/>
        </p:nvPicPr>
        <p:blipFill>
          <a:blip r:embed="rId3">
            <a:extLst>
              <a:ext uri="{28A0092B-C50C-407E-A947-70E740481C1C}">
                <a14:useLocalDpi xmlns:a14="http://schemas.microsoft.com/office/drawing/2010/main" val="0"/>
              </a:ext>
            </a:extLst>
          </a:blip>
          <a:srcRect/>
          <a:stretch>
            <a:fillRect/>
          </a:stretch>
        </p:blipFill>
        <p:spPr bwMode="auto">
          <a:xfrm>
            <a:off x="268689" y="548680"/>
            <a:ext cx="4846320" cy="2592288"/>
          </a:xfrm>
          <a:prstGeom prst="rect">
            <a:avLst/>
          </a:prstGeom>
          <a:noFill/>
        </p:spPr>
      </p:pic>
      <p:pic>
        <p:nvPicPr>
          <p:cNvPr id="8" name="Billed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689" y="3645023"/>
            <a:ext cx="4846320" cy="2413661"/>
          </a:xfrm>
          <a:prstGeom prst="rect">
            <a:avLst/>
          </a:prstGeom>
          <a:noFill/>
        </p:spPr>
      </p:pic>
      <p:sp>
        <p:nvSpPr>
          <p:cNvPr id="10" name="Tekstfelt 9"/>
          <p:cNvSpPr txBox="1"/>
          <p:nvPr/>
        </p:nvSpPr>
        <p:spPr>
          <a:xfrm>
            <a:off x="268689" y="6058685"/>
            <a:ext cx="484632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prstClr val="black"/>
                </a:solidFill>
                <a:effectLst/>
                <a:uLnTx/>
                <a:uFillTx/>
                <a:latin typeface="Arial" panose="020B0604020202020204"/>
                <a:ea typeface="+mn-ea"/>
                <a:cs typeface="+mn-cs"/>
              </a:rPr>
              <a:t>Anm</a:t>
            </a:r>
            <a:r>
              <a:rPr kumimoji="0" lang="da-DK" sz="8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Tallet uden for parentes angiver karakteristika for deltagere i </a:t>
            </a:r>
            <a:r>
              <a:rPr kumimoji="0" lang="da-DK" sz="800" b="0" i="0" u="none" strike="noStrike" kern="1200" cap="none" spc="0" normalizeH="0" baseline="0" noProof="0" dirty="0" err="1">
                <a:ln>
                  <a:noFill/>
                </a:ln>
                <a:solidFill>
                  <a:prstClr val="black"/>
                </a:solidFill>
                <a:effectLst/>
                <a:uLnTx/>
                <a:uFillTx/>
                <a:latin typeface="Arial" panose="020B0604020202020204"/>
                <a:ea typeface="+mn-ea"/>
                <a:cs typeface="+mn-cs"/>
              </a:rPr>
              <a:t>KLAPjob</a:t>
            </a: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 tallet i almindelig parentes (*) </a:t>
            </a:r>
            <a:b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           angiver karakteristika for kontrolgruppen og tallet i kantet parentes [*] angiver karakteristika for hele </a:t>
            </a:r>
            <a:b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da-DK" sz="800" b="0" i="0" u="none" strike="noStrike" kern="1200" cap="none" spc="0" normalizeH="0" baseline="0" noProof="0" dirty="0">
                <a:ln>
                  <a:noFill/>
                </a:ln>
                <a:solidFill>
                  <a:prstClr val="black"/>
                </a:solidFill>
                <a:effectLst/>
                <a:uLnTx/>
                <a:uFillTx/>
                <a:latin typeface="Arial" panose="020B0604020202020204"/>
                <a:ea typeface="+mn-ea"/>
                <a:cs typeface="+mn-cs"/>
              </a:rPr>
              <a:t>           befolkningen i alderen 18-64 år.</a:t>
            </a:r>
          </a:p>
        </p:txBody>
      </p:sp>
    </p:spTree>
    <p:extLst>
      <p:ext uri="{BB962C8B-B14F-4D97-AF65-F5344CB8AC3E}">
        <p14:creationId xmlns:p14="http://schemas.microsoft.com/office/powerpoint/2010/main" val="2346731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Effekten af </a:t>
            </a:r>
            <a:r>
              <a:rPr lang="da-DK" dirty="0" err="1"/>
              <a:t>KLAPjob</a:t>
            </a:r>
            <a:endParaRPr lang="da-DK" dirty="0"/>
          </a:p>
        </p:txBody>
      </p:sp>
    </p:spTree>
    <p:extLst>
      <p:ext uri="{BB962C8B-B14F-4D97-AF65-F5344CB8AC3E}">
        <p14:creationId xmlns:p14="http://schemas.microsoft.com/office/powerpoint/2010/main" val="243244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a:xfrm>
            <a:off x="6095992" y="1772816"/>
            <a:ext cx="5275393" cy="4392488"/>
          </a:xfrm>
        </p:spPr>
        <p:txBody>
          <a:bodyPr>
            <a:normAutofit fontScale="92500" lnSpcReduction="10000"/>
          </a:bodyPr>
          <a:lstStyle/>
          <a:p>
            <a:pPr marL="285750" indent="-285750">
              <a:buFont typeface="Arial" panose="020B0604020202020204" pitchFamily="34" charset="0"/>
              <a:buChar char="•"/>
            </a:pPr>
            <a:r>
              <a:rPr lang="da-DK" dirty="0"/>
              <a:t>Der er en betydelig effekt af </a:t>
            </a:r>
            <a:r>
              <a:rPr lang="da-DK" dirty="0" err="1"/>
              <a:t>KLAPjob</a:t>
            </a:r>
            <a:r>
              <a:rPr lang="da-DK" dirty="0"/>
              <a:t> på støttet og </a:t>
            </a:r>
            <a:r>
              <a:rPr lang="da-DK" dirty="0" err="1"/>
              <a:t>ustøttet</a:t>
            </a:r>
            <a:r>
              <a:rPr lang="da-DK" dirty="0"/>
              <a:t> beskæftigelse</a:t>
            </a:r>
          </a:p>
          <a:p>
            <a:pPr marL="285750" indent="-285750">
              <a:buFont typeface="Arial" panose="020B0604020202020204" pitchFamily="34" charset="0"/>
              <a:buChar char="•"/>
            </a:pPr>
            <a:r>
              <a:rPr lang="da-DK" dirty="0"/>
              <a:t>Inden </a:t>
            </a:r>
            <a:r>
              <a:rPr lang="da-DK" dirty="0" err="1"/>
              <a:t>KLAPjob</a:t>
            </a:r>
            <a:r>
              <a:rPr lang="da-DK" dirty="0"/>
              <a:t> er der ingen statistisk signifikant forskel på andel i beskæftigelse eller antal fuldtidsdage i beskæftigelse</a:t>
            </a:r>
          </a:p>
          <a:p>
            <a:pPr marL="285750" indent="-285750">
              <a:buFont typeface="Arial" panose="020B0604020202020204" pitchFamily="34" charset="0"/>
              <a:buChar char="•"/>
            </a:pPr>
            <a:r>
              <a:rPr lang="da-DK" dirty="0"/>
              <a:t>Andelen af deltagerene i </a:t>
            </a:r>
            <a:r>
              <a:rPr lang="da-DK" dirty="0" err="1"/>
              <a:t>KLAPjob</a:t>
            </a:r>
            <a:r>
              <a:rPr lang="da-DK" dirty="0"/>
              <a:t>, der er i beskæftigelse stiger fra </a:t>
            </a:r>
            <a:r>
              <a:rPr lang="da-DK" b="1" dirty="0"/>
              <a:t>45 pct. </a:t>
            </a:r>
            <a:r>
              <a:rPr lang="da-DK" dirty="0"/>
              <a:t>året inden til </a:t>
            </a:r>
            <a:r>
              <a:rPr lang="da-DK" b="1" dirty="0"/>
              <a:t>80 pct. </a:t>
            </a:r>
            <a:r>
              <a:rPr lang="da-DK" dirty="0"/>
              <a:t>i året for påbegyndelse. Dette stabilisere sig omkring </a:t>
            </a:r>
            <a:r>
              <a:rPr lang="da-DK" b="1" dirty="0"/>
              <a:t>21 pct.-point</a:t>
            </a:r>
            <a:r>
              <a:rPr lang="da-DK" dirty="0"/>
              <a:t> flere sammenlignet med kontrolgruppen op til minimum syv år efter påbegyndelse af indsatsen.</a:t>
            </a:r>
          </a:p>
          <a:p>
            <a:pPr marL="285750" indent="-285750">
              <a:buFont typeface="Arial" panose="020B0604020202020204" pitchFamily="34" charset="0"/>
              <a:buChar char="•"/>
            </a:pPr>
            <a:r>
              <a:rPr lang="da-DK" dirty="0"/>
              <a:t>I året for påbegyndelse af </a:t>
            </a:r>
            <a:r>
              <a:rPr lang="da-DK" dirty="0" err="1"/>
              <a:t>KLAPjob</a:t>
            </a:r>
            <a:r>
              <a:rPr lang="da-DK" dirty="0"/>
              <a:t> er deltagerne </a:t>
            </a:r>
            <a:r>
              <a:rPr lang="da-DK" b="1" dirty="0"/>
              <a:t>13,2 fuldtidsdage</a:t>
            </a:r>
            <a:r>
              <a:rPr lang="da-DK" dirty="0"/>
              <a:t> mere i beskæftigelse sammenlignet med kontrolgruppen. Dette stiger til </a:t>
            </a:r>
            <a:r>
              <a:rPr lang="da-DK" b="1" dirty="0"/>
              <a:t>26,5 fuldtidsdage </a:t>
            </a:r>
            <a:r>
              <a:rPr lang="da-DK" dirty="0"/>
              <a:t>året efter. I årene herefter falder antallet af fuldtidsdages, som deltagerne er mere i beskæftigelse og stabilisere sig på et niveau på omkring </a:t>
            </a:r>
            <a:r>
              <a:rPr lang="da-DK" b="1" dirty="0"/>
              <a:t>18 fuldtidsdage </a:t>
            </a:r>
            <a:r>
              <a:rPr lang="da-DK" dirty="0"/>
              <a:t>op til syv år efter påbegyndelse af </a:t>
            </a:r>
            <a:r>
              <a:rPr lang="da-DK" dirty="0" err="1"/>
              <a:t>KLAPjob</a:t>
            </a:r>
            <a:r>
              <a:rPr lang="da-DK" dirty="0"/>
              <a:t>. </a:t>
            </a:r>
          </a:p>
          <a:p>
            <a:pPr marL="285750" indent="-285750">
              <a:buFont typeface="Arial" panose="020B0604020202020204" pitchFamily="34" charset="0"/>
              <a:buChar char="•"/>
            </a:pPr>
            <a:r>
              <a:rPr lang="da-DK" dirty="0"/>
              <a:t>Deltagerne er i </a:t>
            </a:r>
            <a:r>
              <a:rPr lang="da-DK" dirty="0" err="1"/>
              <a:t>gns</a:t>
            </a:r>
            <a:r>
              <a:rPr lang="da-DK" dirty="0"/>
              <a:t>. </a:t>
            </a:r>
            <a:r>
              <a:rPr lang="da-DK" b="1" dirty="0"/>
              <a:t>2,8 timer pr. uge </a:t>
            </a:r>
            <a:r>
              <a:rPr lang="da-DK" dirty="0"/>
              <a:t>mere i beskæftigelse i en otteårig periode fra påbegyndelse af </a:t>
            </a:r>
            <a:r>
              <a:rPr lang="da-DK" dirty="0" err="1"/>
              <a:t>KLAPjob</a:t>
            </a:r>
            <a:r>
              <a:rPr lang="da-DK" dirty="0"/>
              <a:t> sammenlignet med kontrolgruppen</a:t>
            </a:r>
          </a:p>
          <a:p>
            <a:pPr marL="285750" indent="-285750">
              <a:buFont typeface="Arial" panose="020B0604020202020204" pitchFamily="34" charset="0"/>
              <a:buChar char="•"/>
            </a:pPr>
            <a:endParaRPr lang="da-DK" dirty="0"/>
          </a:p>
        </p:txBody>
      </p:sp>
      <p:sp>
        <p:nvSpPr>
          <p:cNvPr id="6" name="Titel 5"/>
          <p:cNvSpPr>
            <a:spLocks noGrp="1"/>
          </p:cNvSpPr>
          <p:nvPr>
            <p:ph type="title"/>
          </p:nvPr>
        </p:nvSpPr>
        <p:spPr/>
        <p:txBody>
          <a:bodyPr>
            <a:normAutofit fontScale="90000"/>
          </a:bodyPr>
          <a:lstStyle/>
          <a:p>
            <a:r>
              <a:rPr lang="da-DK" dirty="0"/>
              <a:t>Hvad er effekten af </a:t>
            </a:r>
            <a:r>
              <a:rPr lang="da-DK" dirty="0" err="1"/>
              <a:t>KLAPjob</a:t>
            </a:r>
            <a:r>
              <a:rPr lang="da-DK" dirty="0"/>
              <a:t>? – Beskæftigelse</a:t>
            </a:r>
          </a:p>
        </p:txBody>
      </p:sp>
      <p:pic>
        <p:nvPicPr>
          <p:cNvPr id="12" name="Billede 11"/>
          <p:cNvPicPr>
            <a:picLocks noChangeAspect="1"/>
          </p:cNvPicPr>
          <p:nvPr/>
        </p:nvPicPr>
        <p:blipFill rotWithShape="1">
          <a:blip r:embed="rId3"/>
          <a:srcRect r="25297" b="28035"/>
          <a:stretch/>
        </p:blipFill>
        <p:spPr>
          <a:xfrm>
            <a:off x="673063" y="220863"/>
            <a:ext cx="3816424" cy="1976362"/>
          </a:xfrm>
          <a:prstGeom prst="rect">
            <a:avLst/>
          </a:prstGeom>
        </p:spPr>
      </p:pic>
      <p:pic>
        <p:nvPicPr>
          <p:cNvPr id="13" name="Billede 12"/>
          <p:cNvPicPr>
            <a:picLocks noChangeAspect="1"/>
          </p:cNvPicPr>
          <p:nvPr/>
        </p:nvPicPr>
        <p:blipFill rotWithShape="1">
          <a:blip r:embed="rId4"/>
          <a:srcRect t="-1" r="25988" b="27844"/>
          <a:stretch/>
        </p:blipFill>
        <p:spPr>
          <a:xfrm>
            <a:off x="707775" y="2348880"/>
            <a:ext cx="3816424" cy="1981582"/>
          </a:xfrm>
          <a:prstGeom prst="rect">
            <a:avLst/>
          </a:prstGeom>
        </p:spPr>
      </p:pic>
      <p:pic>
        <p:nvPicPr>
          <p:cNvPr id="16" name="Billede 15"/>
          <p:cNvPicPr>
            <a:picLocks noChangeAspect="1"/>
          </p:cNvPicPr>
          <p:nvPr/>
        </p:nvPicPr>
        <p:blipFill rotWithShape="1">
          <a:blip r:embed="rId5"/>
          <a:srcRect b="8304"/>
          <a:stretch/>
        </p:blipFill>
        <p:spPr>
          <a:xfrm>
            <a:off x="407368" y="4509120"/>
            <a:ext cx="4483085" cy="2189058"/>
          </a:xfrm>
          <a:prstGeom prst="rect">
            <a:avLst/>
          </a:prstGeom>
        </p:spPr>
      </p:pic>
    </p:spTree>
    <p:extLst>
      <p:ext uri="{BB962C8B-B14F-4D97-AF65-F5344CB8AC3E}">
        <p14:creationId xmlns:p14="http://schemas.microsoft.com/office/powerpoint/2010/main" val="16046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B02BC-86CF-441E-B7D2-B1BD32595831}"/>
              </a:ext>
            </a:extLst>
          </p:cNvPr>
          <p:cNvSpPr>
            <a:spLocks noGrp="1"/>
          </p:cNvSpPr>
          <p:nvPr>
            <p:ph type="ctrTitle"/>
          </p:nvPr>
        </p:nvSpPr>
        <p:spPr/>
        <p:txBody>
          <a:bodyPr/>
          <a:lstStyle/>
          <a:p>
            <a:r>
              <a:rPr lang="da-DK" dirty="0"/>
              <a:t>Baggrunden for KLAPjob</a:t>
            </a:r>
          </a:p>
        </p:txBody>
      </p:sp>
      <p:sp>
        <p:nvSpPr>
          <p:cNvPr id="3" name="Pladsholder til indhold 2">
            <a:extLst>
              <a:ext uri="{FF2B5EF4-FFF2-40B4-BE49-F238E27FC236}">
                <a16:creationId xmlns:a16="http://schemas.microsoft.com/office/drawing/2014/main" id="{74CF0444-85C5-4EC5-9DF7-19EC5929812F}"/>
              </a:ext>
            </a:extLst>
          </p:cNvPr>
          <p:cNvSpPr>
            <a:spLocks noGrp="1"/>
          </p:cNvSpPr>
          <p:nvPr>
            <p:ph sz="quarter" idx="11"/>
          </p:nvPr>
        </p:nvSpPr>
        <p:spPr>
          <a:xfrm>
            <a:off x="9199418" y="3447473"/>
            <a:ext cx="2427984" cy="1614054"/>
          </a:xfrm>
        </p:spPr>
        <p:txBody>
          <a:bodyPr/>
          <a:lstStyle/>
          <a:p>
            <a:pPr marL="0" indent="0" algn="l"/>
            <a:r>
              <a:rPr lang="da-DK" sz="1600" b="0" i="1" dirty="0"/>
              <a:t>Lev´s udgangspunkt er, at det er den enkelte borger, dennes kompetencer og ønsker, der skal tage udgangspunkt i.</a:t>
            </a:r>
          </a:p>
          <a:p>
            <a:endParaRPr lang="da-DK" dirty="0"/>
          </a:p>
        </p:txBody>
      </p:sp>
      <p:sp>
        <p:nvSpPr>
          <p:cNvPr id="4" name="Pladsholder til indhold 3">
            <a:extLst>
              <a:ext uri="{FF2B5EF4-FFF2-40B4-BE49-F238E27FC236}">
                <a16:creationId xmlns:a16="http://schemas.microsoft.com/office/drawing/2014/main" id="{5A627728-E3F5-44CA-B5CE-B81D67F260B6}"/>
              </a:ext>
            </a:extLst>
          </p:cNvPr>
          <p:cNvSpPr>
            <a:spLocks noGrp="1"/>
          </p:cNvSpPr>
          <p:nvPr>
            <p:ph sz="quarter" idx="12"/>
          </p:nvPr>
        </p:nvSpPr>
        <p:spPr>
          <a:xfrm>
            <a:off x="787604" y="1557185"/>
            <a:ext cx="6555305" cy="4234015"/>
          </a:xfrm>
        </p:spPr>
        <p:txBody>
          <a:bodyPr>
            <a:noAutofit/>
          </a:bodyPr>
          <a:lstStyle/>
          <a:p>
            <a:pPr marL="0" indent="0"/>
            <a:r>
              <a:rPr lang="da-DK" dirty="0"/>
              <a:t>Startet af Lev i 2009</a:t>
            </a:r>
          </a:p>
          <a:p>
            <a:pPr marL="0" indent="0"/>
            <a:r>
              <a:rPr lang="da-DK" dirty="0"/>
              <a:t>Med ønsket om at give mennesker med udviklingshandikap muligheder for inklusion via beskæftigelse på det ordinære arbejdsmarked</a:t>
            </a:r>
          </a:p>
          <a:p>
            <a:pPr marL="0" indent="0"/>
            <a:r>
              <a:rPr lang="da-DK" dirty="0"/>
              <a:t>Vise at mennesker med udviklingshandikap kan være en resurse</a:t>
            </a:r>
          </a:p>
          <a:p>
            <a:pPr marL="0" indent="0"/>
            <a:r>
              <a:rPr lang="da-DK" dirty="0"/>
              <a:t>Vise at for mennesker med udviklingshandikap er der mange forskellige løsninger til det gode liv:</a:t>
            </a:r>
          </a:p>
          <a:p>
            <a:pPr marL="285750" indent="-285750">
              <a:buFont typeface="Wingdings" panose="05000000000000000000" pitchFamily="2" charset="2"/>
              <a:buChar char="ü"/>
            </a:pPr>
            <a:r>
              <a:rPr lang="da-DK" dirty="0"/>
              <a:t>For en del borgere er et aktivitets- og samværstilbud (§ 104) det rigtige</a:t>
            </a:r>
          </a:p>
          <a:p>
            <a:pPr marL="285750" indent="-285750">
              <a:buFont typeface="Wingdings" panose="05000000000000000000" pitchFamily="2" charset="2"/>
              <a:buChar char="ü"/>
            </a:pPr>
            <a:r>
              <a:rPr lang="da-DK" dirty="0"/>
              <a:t>For andre er beskyttet beskæftigelse (§ 103) det rigtige</a:t>
            </a:r>
          </a:p>
          <a:p>
            <a:pPr marL="285750" indent="-285750">
              <a:buFont typeface="Wingdings" panose="05000000000000000000" pitchFamily="2" charset="2"/>
              <a:buChar char="ü"/>
            </a:pPr>
            <a:r>
              <a:rPr lang="da-DK" dirty="0"/>
              <a:t>For andre igen er et KLAPjob (eller et andet skånejob) det rigtige</a:t>
            </a:r>
          </a:p>
          <a:p>
            <a:pPr marL="285750" indent="-285750">
              <a:buFont typeface="Wingdings" panose="05000000000000000000" pitchFamily="2" charset="2"/>
              <a:buChar char="ü"/>
            </a:pPr>
            <a:r>
              <a:rPr lang="da-DK" dirty="0"/>
              <a:t>For et mindre antal borgere er et fleksjob måske det rigtige</a:t>
            </a:r>
          </a:p>
          <a:p>
            <a:endParaRPr lang="da-DK" dirty="0"/>
          </a:p>
        </p:txBody>
      </p:sp>
    </p:spTree>
    <p:extLst>
      <p:ext uri="{BB962C8B-B14F-4D97-AF65-F5344CB8AC3E}">
        <p14:creationId xmlns:p14="http://schemas.microsoft.com/office/powerpoint/2010/main" val="2492359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a:xfrm>
            <a:off x="6095992" y="2060848"/>
            <a:ext cx="5275393" cy="4104456"/>
          </a:xfrm>
        </p:spPr>
        <p:txBody>
          <a:bodyPr>
            <a:normAutofit/>
          </a:bodyPr>
          <a:lstStyle/>
          <a:p>
            <a:pPr marL="285750" indent="-285750">
              <a:buFont typeface="Arial" panose="020B0604020202020204" pitchFamily="34" charset="0"/>
              <a:buChar char="•"/>
            </a:pPr>
            <a:r>
              <a:rPr lang="da-DK" dirty="0"/>
              <a:t>Deltagerne i </a:t>
            </a:r>
            <a:r>
              <a:rPr lang="da-DK" dirty="0" err="1"/>
              <a:t>KLAPjob</a:t>
            </a:r>
            <a:r>
              <a:rPr lang="da-DK" dirty="0"/>
              <a:t> gør i væsentligt mindre grad brug af beskyttet beskæftigelse samt aktivitets- og samværstilbud i årene efter påbegyndelse af </a:t>
            </a:r>
            <a:r>
              <a:rPr lang="da-DK" dirty="0" err="1"/>
              <a:t>KLAPjob</a:t>
            </a:r>
            <a:endParaRPr lang="da-DK" dirty="0"/>
          </a:p>
          <a:p>
            <a:pPr marL="285750" indent="-285750">
              <a:buFont typeface="Arial" panose="020B0604020202020204" pitchFamily="34" charset="0"/>
              <a:buChar char="•"/>
            </a:pPr>
            <a:r>
              <a:rPr lang="da-DK" dirty="0"/>
              <a:t>I året for påbegyndelse af </a:t>
            </a:r>
            <a:r>
              <a:rPr lang="da-DK" dirty="0" err="1"/>
              <a:t>KLAPjob</a:t>
            </a:r>
            <a:r>
              <a:rPr lang="da-DK" dirty="0"/>
              <a:t> gør </a:t>
            </a:r>
            <a:r>
              <a:rPr lang="da-DK" b="1" dirty="0"/>
              <a:t>3,1 pct.-point</a:t>
            </a:r>
            <a:r>
              <a:rPr lang="da-DK" dirty="0"/>
              <a:t> færre af deltagerne brug af beskyttet beskæftigelse samt aktivitets- og samværstilbud sammenlignet med kontrolgruppen. Dette stabilisere sig på et niveau omkring </a:t>
            </a:r>
            <a:r>
              <a:rPr lang="da-DK" b="1" dirty="0"/>
              <a:t>9 pct.-point</a:t>
            </a:r>
            <a:r>
              <a:rPr lang="da-DK" dirty="0"/>
              <a:t> færre op til minimum fem år efter påbegyndelse af indsatsen</a:t>
            </a:r>
          </a:p>
          <a:p>
            <a:pPr marL="285750" indent="-285750">
              <a:buFont typeface="Arial" panose="020B0604020202020204" pitchFamily="34" charset="0"/>
              <a:buChar char="•"/>
            </a:pPr>
            <a:endParaRPr lang="da-DK" dirty="0"/>
          </a:p>
          <a:p>
            <a:pPr marL="285750" indent="-285750">
              <a:buFont typeface="Wingdings" panose="05000000000000000000" pitchFamily="2" charset="2"/>
              <a:buChar char="à"/>
            </a:pPr>
            <a:r>
              <a:rPr lang="da-DK" dirty="0">
                <a:sym typeface="Wingdings" panose="05000000000000000000" pitchFamily="2" charset="2"/>
              </a:rPr>
              <a:t>En stor del af deltagerne overgår fra beskyttet beskæftigelse til beskæftigelse i løntilskud eller fleksjob</a:t>
            </a:r>
          </a:p>
          <a:p>
            <a:pPr marL="285750" indent="-285750">
              <a:buFont typeface="Wingdings" panose="05000000000000000000" pitchFamily="2" charset="2"/>
              <a:buChar char="à"/>
            </a:pPr>
            <a:endParaRPr lang="da-DK" dirty="0"/>
          </a:p>
          <a:p>
            <a:pPr marL="285750" indent="-285750">
              <a:buFont typeface="Arial" panose="020B0604020202020204" pitchFamily="34" charset="0"/>
              <a:buChar char="•"/>
            </a:pPr>
            <a:endParaRPr lang="da-DK" dirty="0"/>
          </a:p>
        </p:txBody>
      </p:sp>
      <p:sp>
        <p:nvSpPr>
          <p:cNvPr id="6" name="Titel 5"/>
          <p:cNvSpPr>
            <a:spLocks noGrp="1"/>
          </p:cNvSpPr>
          <p:nvPr>
            <p:ph type="title"/>
          </p:nvPr>
        </p:nvSpPr>
        <p:spPr/>
        <p:txBody>
          <a:bodyPr>
            <a:normAutofit fontScale="90000"/>
          </a:bodyPr>
          <a:lstStyle/>
          <a:p>
            <a:r>
              <a:rPr lang="da-DK" dirty="0"/>
              <a:t>Hvad er effekten af </a:t>
            </a:r>
            <a:r>
              <a:rPr lang="da-DK" dirty="0" err="1"/>
              <a:t>KLAPjob</a:t>
            </a:r>
            <a:r>
              <a:rPr lang="da-DK" dirty="0"/>
              <a:t>? – Beskyttet beskæftigelse og aktivitets- og samværstilbud</a:t>
            </a:r>
          </a:p>
        </p:txBody>
      </p:sp>
      <p:pic>
        <p:nvPicPr>
          <p:cNvPr id="16" name="Billede 15"/>
          <p:cNvPicPr>
            <a:picLocks noChangeAspect="1"/>
          </p:cNvPicPr>
          <p:nvPr/>
        </p:nvPicPr>
        <p:blipFill>
          <a:blip r:embed="rId3"/>
          <a:stretch>
            <a:fillRect/>
          </a:stretch>
        </p:blipFill>
        <p:spPr>
          <a:xfrm>
            <a:off x="37053" y="3356992"/>
            <a:ext cx="5398008" cy="2878836"/>
          </a:xfrm>
          <a:prstGeom prst="rect">
            <a:avLst/>
          </a:prstGeom>
        </p:spPr>
      </p:pic>
      <p:pic>
        <p:nvPicPr>
          <p:cNvPr id="18" name="Billede 17"/>
          <p:cNvPicPr>
            <a:picLocks noChangeAspect="1"/>
          </p:cNvPicPr>
          <p:nvPr/>
        </p:nvPicPr>
        <p:blipFill>
          <a:blip r:embed="rId4"/>
          <a:stretch>
            <a:fillRect/>
          </a:stretch>
        </p:blipFill>
        <p:spPr>
          <a:xfrm>
            <a:off x="37053" y="764704"/>
            <a:ext cx="5398008" cy="2061972"/>
          </a:xfrm>
          <a:prstGeom prst="rect">
            <a:avLst/>
          </a:prstGeom>
        </p:spPr>
      </p:pic>
    </p:spTree>
    <p:extLst>
      <p:ext uri="{BB962C8B-B14F-4D97-AF65-F5344CB8AC3E}">
        <p14:creationId xmlns:p14="http://schemas.microsoft.com/office/powerpoint/2010/main" val="3365773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a:xfrm>
            <a:off x="6095992" y="2060848"/>
            <a:ext cx="5275393" cy="4104456"/>
          </a:xfrm>
        </p:spPr>
        <p:txBody>
          <a:bodyPr>
            <a:normAutofit/>
          </a:bodyPr>
          <a:lstStyle/>
          <a:p>
            <a:pPr marL="285750" indent="-285750">
              <a:buFont typeface="Arial" panose="020B0604020202020204" pitchFamily="34" charset="0"/>
              <a:buChar char="•"/>
            </a:pPr>
            <a:r>
              <a:rPr lang="da-DK" dirty="0"/>
              <a:t>Deltagerne i </a:t>
            </a:r>
            <a:r>
              <a:rPr lang="da-DK" dirty="0" err="1"/>
              <a:t>KLAPjob</a:t>
            </a:r>
            <a:r>
              <a:rPr lang="da-DK" dirty="0"/>
              <a:t> tager i mindre grad ophold i botilbud, men modtager i højere grad socialpædagogisk støtte i eget hjem i årene efter påbegyndelse af </a:t>
            </a:r>
            <a:r>
              <a:rPr lang="da-DK" dirty="0" err="1"/>
              <a:t>KLAPjob</a:t>
            </a:r>
            <a:endParaRPr lang="da-DK" dirty="0"/>
          </a:p>
          <a:p>
            <a:pPr marL="285750" indent="-285750">
              <a:buFont typeface="Arial" panose="020B0604020202020204" pitchFamily="34" charset="0"/>
              <a:buChar char="•"/>
            </a:pPr>
            <a:r>
              <a:rPr lang="da-DK" dirty="0"/>
              <a:t>I året for påbegyndelse af </a:t>
            </a:r>
            <a:r>
              <a:rPr lang="da-DK" dirty="0" err="1"/>
              <a:t>KLAPjob</a:t>
            </a:r>
            <a:r>
              <a:rPr lang="da-DK" dirty="0"/>
              <a:t> tager </a:t>
            </a:r>
            <a:r>
              <a:rPr lang="da-DK" b="1" dirty="0"/>
              <a:t>1 pct.-point </a:t>
            </a:r>
            <a:r>
              <a:rPr lang="da-DK" dirty="0"/>
              <a:t>færre af deltagerne ophold i botilbud sammenlignet med kontrolgruppen. Dette stiger til omkring </a:t>
            </a:r>
            <a:r>
              <a:rPr lang="da-DK" b="1" dirty="0"/>
              <a:t>4 pct.-point </a:t>
            </a:r>
            <a:r>
              <a:rPr lang="da-DK" dirty="0"/>
              <a:t>fire år efter påbegyndelse af indsatsen</a:t>
            </a:r>
          </a:p>
          <a:p>
            <a:pPr marL="285750" indent="-285750">
              <a:buFont typeface="Arial" panose="020B0604020202020204" pitchFamily="34" charset="0"/>
              <a:buChar char="•"/>
            </a:pPr>
            <a:r>
              <a:rPr lang="da-DK" dirty="0"/>
              <a:t>Merandelen der gør brug af socialpædagogisk støtte i eget hjem i årene efter påbegyndelse af </a:t>
            </a:r>
            <a:r>
              <a:rPr lang="da-DK" dirty="0" err="1"/>
              <a:t>KLAPjob</a:t>
            </a:r>
            <a:r>
              <a:rPr lang="da-DK" dirty="0"/>
              <a:t> sammenlignet med kontrolgruppen stiger fra </a:t>
            </a:r>
            <a:r>
              <a:rPr lang="da-DK" b="1" dirty="0"/>
              <a:t>2,3 pct.point </a:t>
            </a:r>
            <a:r>
              <a:rPr lang="da-DK" dirty="0"/>
              <a:t>i året for påbegyndelse af </a:t>
            </a:r>
            <a:r>
              <a:rPr lang="da-DK" dirty="0" err="1"/>
              <a:t>KLAPjob</a:t>
            </a:r>
            <a:r>
              <a:rPr lang="da-DK" dirty="0"/>
              <a:t> til </a:t>
            </a:r>
            <a:r>
              <a:rPr lang="da-DK" b="1" dirty="0"/>
              <a:t>5,8 pct.-point </a:t>
            </a:r>
            <a:r>
              <a:rPr lang="da-DK" dirty="0"/>
              <a:t>fem år efter påbegyndelse af </a:t>
            </a:r>
            <a:r>
              <a:rPr lang="da-DK" dirty="0" err="1"/>
              <a:t>KLAPjob</a:t>
            </a:r>
            <a:endParaRPr lang="da-DK" dirty="0"/>
          </a:p>
          <a:p>
            <a:pPr marL="285750" indent="-285750">
              <a:buFont typeface="Arial" panose="020B0604020202020204" pitchFamily="34" charset="0"/>
              <a:buChar char="•"/>
            </a:pPr>
            <a:endParaRPr lang="da-DK" dirty="0"/>
          </a:p>
          <a:p>
            <a:pPr marL="285750" indent="-285750">
              <a:buFont typeface="Wingdings" panose="05000000000000000000" pitchFamily="2" charset="2"/>
              <a:buChar char="à"/>
            </a:pPr>
            <a:r>
              <a:rPr lang="da-DK" dirty="0">
                <a:sym typeface="Wingdings" panose="05000000000000000000" pitchFamily="2" charset="2"/>
              </a:rPr>
              <a:t>Indikation på mindsket behov for hjælp og støtte efter deltagelse i </a:t>
            </a:r>
            <a:r>
              <a:rPr lang="da-DK" dirty="0" err="1">
                <a:sym typeface="Wingdings" panose="05000000000000000000" pitchFamily="2" charset="2"/>
              </a:rPr>
              <a:t>KLAPjob</a:t>
            </a:r>
            <a:endParaRPr lang="da-DK" dirty="0"/>
          </a:p>
          <a:p>
            <a:pPr marL="285750" indent="-285750">
              <a:buFont typeface="Arial" panose="020B0604020202020204" pitchFamily="34" charset="0"/>
              <a:buChar char="•"/>
            </a:pPr>
            <a:endParaRPr lang="da-DK" dirty="0"/>
          </a:p>
        </p:txBody>
      </p:sp>
      <p:sp>
        <p:nvSpPr>
          <p:cNvPr id="6" name="Titel 5"/>
          <p:cNvSpPr>
            <a:spLocks noGrp="1"/>
          </p:cNvSpPr>
          <p:nvPr>
            <p:ph type="title"/>
          </p:nvPr>
        </p:nvSpPr>
        <p:spPr/>
        <p:txBody>
          <a:bodyPr>
            <a:normAutofit fontScale="90000"/>
          </a:bodyPr>
          <a:lstStyle/>
          <a:p>
            <a:r>
              <a:rPr lang="da-DK" dirty="0"/>
              <a:t>Hvad er effekten af </a:t>
            </a:r>
            <a:r>
              <a:rPr lang="da-DK" dirty="0" err="1"/>
              <a:t>KLAPjob</a:t>
            </a:r>
            <a:r>
              <a:rPr lang="da-DK" dirty="0"/>
              <a:t>? – Botilbud og socialpædagogisk støtte i eget hjem</a:t>
            </a:r>
          </a:p>
        </p:txBody>
      </p:sp>
      <p:pic>
        <p:nvPicPr>
          <p:cNvPr id="7" name="Billede 6"/>
          <p:cNvPicPr>
            <a:picLocks noChangeAspect="1"/>
          </p:cNvPicPr>
          <p:nvPr/>
        </p:nvPicPr>
        <p:blipFill rotWithShape="1">
          <a:blip r:embed="rId2"/>
          <a:srcRect r="25297" b="28034"/>
          <a:stretch/>
        </p:blipFill>
        <p:spPr>
          <a:xfrm>
            <a:off x="906934" y="188640"/>
            <a:ext cx="3604890" cy="1866818"/>
          </a:xfrm>
          <a:prstGeom prst="rect">
            <a:avLst/>
          </a:prstGeom>
        </p:spPr>
      </p:pic>
      <p:pic>
        <p:nvPicPr>
          <p:cNvPr id="8" name="Billede 7"/>
          <p:cNvPicPr>
            <a:picLocks noChangeAspect="1"/>
          </p:cNvPicPr>
          <p:nvPr/>
        </p:nvPicPr>
        <p:blipFill rotWithShape="1">
          <a:blip r:embed="rId3"/>
          <a:srcRect r="25297" b="27618"/>
          <a:stretch/>
        </p:blipFill>
        <p:spPr>
          <a:xfrm>
            <a:off x="894247" y="2132856"/>
            <a:ext cx="3604890" cy="1877598"/>
          </a:xfrm>
          <a:prstGeom prst="rect">
            <a:avLst/>
          </a:prstGeom>
        </p:spPr>
      </p:pic>
      <p:pic>
        <p:nvPicPr>
          <p:cNvPr id="11" name="Billede 10"/>
          <p:cNvPicPr>
            <a:picLocks noChangeAspect="1"/>
          </p:cNvPicPr>
          <p:nvPr/>
        </p:nvPicPr>
        <p:blipFill rotWithShape="1">
          <a:blip r:embed="rId4"/>
          <a:srcRect r="53311"/>
          <a:stretch/>
        </p:blipFill>
        <p:spPr>
          <a:xfrm>
            <a:off x="172698" y="4090764"/>
            <a:ext cx="2520280" cy="1714500"/>
          </a:xfrm>
          <a:prstGeom prst="rect">
            <a:avLst/>
          </a:prstGeom>
        </p:spPr>
      </p:pic>
      <p:pic>
        <p:nvPicPr>
          <p:cNvPr id="12" name="Billede 11"/>
          <p:cNvPicPr>
            <a:picLocks noChangeAspect="1"/>
          </p:cNvPicPr>
          <p:nvPr/>
        </p:nvPicPr>
        <p:blipFill rotWithShape="1">
          <a:blip r:embed="rId5"/>
          <a:srcRect r="54002"/>
          <a:stretch/>
        </p:blipFill>
        <p:spPr>
          <a:xfrm>
            <a:off x="2787169" y="4067451"/>
            <a:ext cx="2516743" cy="1737813"/>
          </a:xfrm>
          <a:prstGeom prst="rect">
            <a:avLst/>
          </a:prstGeom>
        </p:spPr>
      </p:pic>
      <p:pic>
        <p:nvPicPr>
          <p:cNvPr id="13" name="Billede 12"/>
          <p:cNvPicPr>
            <a:picLocks noChangeAspect="1"/>
          </p:cNvPicPr>
          <p:nvPr/>
        </p:nvPicPr>
        <p:blipFill>
          <a:blip r:embed="rId6"/>
          <a:stretch>
            <a:fillRect/>
          </a:stretch>
        </p:blipFill>
        <p:spPr>
          <a:xfrm>
            <a:off x="49920" y="5805264"/>
            <a:ext cx="5398008" cy="908304"/>
          </a:xfrm>
          <a:prstGeom prst="rect">
            <a:avLst/>
          </a:prstGeom>
        </p:spPr>
      </p:pic>
    </p:spTree>
    <p:extLst>
      <p:ext uri="{BB962C8B-B14F-4D97-AF65-F5344CB8AC3E}">
        <p14:creationId xmlns:p14="http://schemas.microsoft.com/office/powerpoint/2010/main" val="4283666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a:xfrm>
            <a:off x="6095992" y="1772816"/>
            <a:ext cx="5275393" cy="4464496"/>
          </a:xfrm>
        </p:spPr>
        <p:txBody>
          <a:bodyPr>
            <a:normAutofit/>
          </a:bodyPr>
          <a:lstStyle/>
          <a:p>
            <a:pPr marL="285750" indent="-285750">
              <a:buFont typeface="Arial" panose="020B0604020202020204" pitchFamily="34" charset="0"/>
              <a:buChar char="•"/>
            </a:pPr>
            <a:r>
              <a:rPr lang="da-DK" dirty="0"/>
              <a:t>Deltagerne i </a:t>
            </a:r>
            <a:r>
              <a:rPr lang="da-DK" dirty="0" err="1"/>
              <a:t>KLAPjob</a:t>
            </a:r>
            <a:r>
              <a:rPr lang="da-DK" dirty="0"/>
              <a:t> har en stigning i antallet af merkontakter til almen praktiserende læge sammenlignet med kontrolgruppen i årene efter påbegyndelse af </a:t>
            </a:r>
            <a:r>
              <a:rPr lang="da-DK" dirty="0" err="1"/>
              <a:t>KLAPjob</a:t>
            </a:r>
            <a:endParaRPr lang="da-DK" dirty="0"/>
          </a:p>
          <a:p>
            <a:pPr marL="285750" indent="-285750">
              <a:buFont typeface="Arial" panose="020B0604020202020204" pitchFamily="34" charset="0"/>
              <a:buChar char="•"/>
            </a:pPr>
            <a:r>
              <a:rPr lang="da-DK" dirty="0"/>
              <a:t>Omvendt er der i enkelte år relativt færre kontakter til øvrige specialer under sygesikringen</a:t>
            </a:r>
          </a:p>
          <a:p>
            <a:pPr marL="285750" indent="-285750">
              <a:buFont typeface="Arial" panose="020B0604020202020204" pitchFamily="34" charset="0"/>
              <a:buChar char="•"/>
            </a:pPr>
            <a:r>
              <a:rPr lang="da-DK" dirty="0"/>
              <a:t>Der er en tendens til at en relativt større andel af indsatsgruppen har kontakt til såvel det somatiske som psykiatriske sygehusvæsen sammenlignet med kontrolgruppen</a:t>
            </a:r>
          </a:p>
          <a:p>
            <a:pPr marL="285750" indent="-285750">
              <a:buFont typeface="Arial" panose="020B0604020202020204" pitchFamily="34" charset="0"/>
              <a:buChar char="•"/>
            </a:pPr>
            <a:r>
              <a:rPr lang="da-DK" dirty="0"/>
              <a:t>Effekterne hvad angår sygehusvæsnet er dog af en begrænset størrelse</a:t>
            </a:r>
          </a:p>
          <a:p>
            <a:pPr marL="285750" indent="-285750">
              <a:buFont typeface="Arial" panose="020B0604020202020204" pitchFamily="34" charset="0"/>
              <a:buChar char="•"/>
            </a:pPr>
            <a:endParaRPr lang="da-DK" dirty="0"/>
          </a:p>
          <a:p>
            <a:pPr marL="285750" indent="-285750">
              <a:buFont typeface="Wingdings" panose="05000000000000000000" pitchFamily="2" charset="2"/>
              <a:buChar char="à"/>
            </a:pPr>
            <a:r>
              <a:rPr lang="da-DK" dirty="0">
                <a:sym typeface="Wingdings" panose="05000000000000000000" pitchFamily="2" charset="2"/>
              </a:rPr>
              <a:t>Indikation på øget opmærksom på sundhedsmæssige udfordringer og på at tage vare på deres eget helbred, som følger af at indgå på en ordinær arbejdsplads</a:t>
            </a:r>
          </a:p>
          <a:p>
            <a:endParaRPr lang="da-DK" dirty="0"/>
          </a:p>
        </p:txBody>
      </p:sp>
      <p:sp>
        <p:nvSpPr>
          <p:cNvPr id="6" name="Titel 5"/>
          <p:cNvSpPr>
            <a:spLocks noGrp="1"/>
          </p:cNvSpPr>
          <p:nvPr>
            <p:ph type="title"/>
          </p:nvPr>
        </p:nvSpPr>
        <p:spPr/>
        <p:txBody>
          <a:bodyPr>
            <a:normAutofit fontScale="90000"/>
          </a:bodyPr>
          <a:lstStyle/>
          <a:p>
            <a:r>
              <a:rPr lang="da-DK" dirty="0"/>
              <a:t>Hvad er effekten af </a:t>
            </a:r>
            <a:r>
              <a:rPr lang="da-DK" dirty="0" err="1"/>
              <a:t>KLAPjob</a:t>
            </a:r>
            <a:r>
              <a:rPr lang="da-DK" dirty="0"/>
              <a:t>? – Sundhedsydelser</a:t>
            </a:r>
          </a:p>
        </p:txBody>
      </p:sp>
      <p:pic>
        <p:nvPicPr>
          <p:cNvPr id="17" name="Billede 16"/>
          <p:cNvPicPr>
            <a:picLocks noChangeAspect="1"/>
          </p:cNvPicPr>
          <p:nvPr/>
        </p:nvPicPr>
        <p:blipFill rotWithShape="1">
          <a:blip r:embed="rId3"/>
          <a:srcRect b="13653"/>
          <a:stretch/>
        </p:blipFill>
        <p:spPr>
          <a:xfrm>
            <a:off x="119336" y="1196752"/>
            <a:ext cx="5182086" cy="1728192"/>
          </a:xfrm>
          <a:prstGeom prst="rect">
            <a:avLst/>
          </a:prstGeom>
        </p:spPr>
      </p:pic>
      <p:pic>
        <p:nvPicPr>
          <p:cNvPr id="12" name="Billede 11"/>
          <p:cNvPicPr>
            <a:picLocks noChangeAspect="1"/>
          </p:cNvPicPr>
          <p:nvPr/>
        </p:nvPicPr>
        <p:blipFill rotWithShape="1">
          <a:blip r:embed="rId4"/>
          <a:srcRect r="1330" b="7580"/>
          <a:stretch/>
        </p:blipFill>
        <p:spPr>
          <a:xfrm>
            <a:off x="119336" y="3168932"/>
            <a:ext cx="5227412" cy="2585001"/>
          </a:xfrm>
          <a:prstGeom prst="rect">
            <a:avLst/>
          </a:prstGeom>
        </p:spPr>
      </p:pic>
    </p:spTree>
    <p:extLst>
      <p:ext uri="{BB962C8B-B14F-4D97-AF65-F5344CB8AC3E}">
        <p14:creationId xmlns:p14="http://schemas.microsoft.com/office/powerpoint/2010/main" val="4073513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Budgetøkonomiske konsekvenser ved </a:t>
            </a:r>
            <a:r>
              <a:rPr lang="da-DK" dirty="0" err="1"/>
              <a:t>KLAPjob</a:t>
            </a:r>
            <a:endParaRPr lang="da-DK" dirty="0"/>
          </a:p>
        </p:txBody>
      </p:sp>
    </p:spTree>
    <p:extLst>
      <p:ext uri="{BB962C8B-B14F-4D97-AF65-F5344CB8AC3E}">
        <p14:creationId xmlns:p14="http://schemas.microsoft.com/office/powerpoint/2010/main" val="3419864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p:txBody>
          <a:bodyPr/>
          <a:lstStyle/>
          <a:p>
            <a:pPr marL="285750" indent="-285750">
              <a:buFont typeface="Arial" panose="020B0604020202020204" pitchFamily="34" charset="0"/>
              <a:buChar char="•"/>
            </a:pPr>
            <a:r>
              <a:rPr lang="da-DK" dirty="0"/>
              <a:t>Den budgetøkonomiske beregning viser, at der er et samlet budgetøkonomisk nettoresultat for det offentlige over en seksårig opfølgningsperiode på </a:t>
            </a:r>
            <a:r>
              <a:rPr lang="da-DK" b="1" dirty="0"/>
              <a:t>ca. 100.900 kr. pr. deltager</a:t>
            </a:r>
          </a:p>
          <a:p>
            <a:pPr marL="285750" indent="-285750">
              <a:buFont typeface="Arial" panose="020B0604020202020204" pitchFamily="34" charset="0"/>
              <a:buChar char="•"/>
            </a:pPr>
            <a:r>
              <a:rPr lang="da-DK" dirty="0"/>
              <a:t>Kommunernes budgetøkonomiske nettoresultat beløber sig til </a:t>
            </a:r>
            <a:r>
              <a:rPr lang="da-DK" b="1" dirty="0"/>
              <a:t>ca. 113.600 kr. pr. deltager</a:t>
            </a:r>
            <a:r>
              <a:rPr lang="da-DK" dirty="0"/>
              <a:t>, mens stat og regionerne har et samlet budgetøkonomisk nettoresultat på </a:t>
            </a:r>
            <a:r>
              <a:rPr lang="da-DK" b="1" dirty="0"/>
              <a:t>ca. 7.200 kr. </a:t>
            </a:r>
            <a:r>
              <a:rPr lang="da-DK" dirty="0"/>
              <a:t>og</a:t>
            </a:r>
            <a:r>
              <a:rPr lang="da-DK" b="1" dirty="0"/>
              <a:t> ca. 5.000 kr. pr. deltager</a:t>
            </a:r>
          </a:p>
          <a:p>
            <a:pPr marL="285750" indent="-285750">
              <a:buFont typeface="Arial" panose="020B0604020202020204" pitchFamily="34" charset="0"/>
              <a:buChar char="•"/>
            </a:pPr>
            <a:r>
              <a:rPr lang="da-DK" dirty="0"/>
              <a:t>Omkostningerne til </a:t>
            </a:r>
            <a:r>
              <a:rPr lang="da-DK" dirty="0" err="1"/>
              <a:t>KLAPjob</a:t>
            </a:r>
            <a:r>
              <a:rPr lang="da-DK" dirty="0"/>
              <a:t> beløber sig til </a:t>
            </a:r>
            <a:r>
              <a:rPr lang="da-DK" b="1" dirty="0"/>
              <a:t>ca. 24.900 kr. pr. deltager</a:t>
            </a:r>
          </a:p>
          <a:p>
            <a:pPr marL="285750" indent="-285750">
              <a:buFont typeface="Arial" panose="020B0604020202020204" pitchFamily="34" charset="0"/>
              <a:buChar char="•"/>
            </a:pPr>
            <a:r>
              <a:rPr lang="da-DK" dirty="0"/>
              <a:t>De budgetøkonomiske konsekvenser for det offentlige stiger jævnt i årene efter deltagernes påbegyndelse af </a:t>
            </a:r>
            <a:r>
              <a:rPr lang="da-DK" dirty="0" err="1"/>
              <a:t>KLAPjob</a:t>
            </a:r>
            <a:r>
              <a:rPr lang="da-DK" dirty="0"/>
              <a:t> fra </a:t>
            </a:r>
            <a:r>
              <a:rPr lang="da-DK" b="1" dirty="0"/>
              <a:t>ca. 9.800 kr. pr. deltager </a:t>
            </a:r>
            <a:r>
              <a:rPr lang="da-DK" dirty="0"/>
              <a:t>i året for påbegyndelse af indsatsen til årligt omkring </a:t>
            </a:r>
            <a:r>
              <a:rPr lang="da-DK" b="1" dirty="0"/>
              <a:t>29.000 kr. pr. deltager</a:t>
            </a:r>
            <a:r>
              <a:rPr lang="da-DK" dirty="0"/>
              <a:t> to til fem år efter påbegyndelse af </a:t>
            </a:r>
            <a:r>
              <a:rPr lang="da-DK" dirty="0" err="1"/>
              <a:t>KLAPjob</a:t>
            </a:r>
            <a:endParaRPr lang="da-DK" dirty="0"/>
          </a:p>
        </p:txBody>
      </p:sp>
      <p:sp>
        <p:nvSpPr>
          <p:cNvPr id="6" name="Titel 5"/>
          <p:cNvSpPr>
            <a:spLocks noGrp="1"/>
          </p:cNvSpPr>
          <p:nvPr>
            <p:ph type="title"/>
          </p:nvPr>
        </p:nvSpPr>
        <p:spPr/>
        <p:txBody>
          <a:bodyPr>
            <a:normAutofit fontScale="90000"/>
          </a:bodyPr>
          <a:lstStyle/>
          <a:p>
            <a:r>
              <a:rPr lang="da-DK" dirty="0"/>
              <a:t>Hvad er det budgetøkonomiske nettoresultat for det offentligt?</a:t>
            </a:r>
          </a:p>
        </p:txBody>
      </p:sp>
      <p:pic>
        <p:nvPicPr>
          <p:cNvPr id="8" name="Billede 7"/>
          <p:cNvPicPr>
            <a:picLocks noChangeAspect="1"/>
          </p:cNvPicPr>
          <p:nvPr/>
        </p:nvPicPr>
        <p:blipFill rotWithShape="1">
          <a:blip r:embed="rId2"/>
          <a:srcRect b="7895"/>
          <a:stretch/>
        </p:blipFill>
        <p:spPr>
          <a:xfrm>
            <a:off x="102803" y="2204864"/>
            <a:ext cx="5273117" cy="2520280"/>
          </a:xfrm>
          <a:prstGeom prst="rect">
            <a:avLst/>
          </a:prstGeom>
        </p:spPr>
      </p:pic>
    </p:spTree>
    <p:extLst>
      <p:ext uri="{BB962C8B-B14F-4D97-AF65-F5344CB8AC3E}">
        <p14:creationId xmlns:p14="http://schemas.microsoft.com/office/powerpoint/2010/main" val="1990721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p:txBody>
          <a:bodyPr>
            <a:normAutofit lnSpcReduction="10000"/>
          </a:bodyPr>
          <a:lstStyle/>
          <a:p>
            <a:pPr marL="285750" indent="-285750">
              <a:buFont typeface="Arial" panose="020B0604020202020204" pitchFamily="34" charset="0"/>
              <a:buChar char="•"/>
            </a:pPr>
            <a:r>
              <a:rPr lang="da-DK" dirty="0"/>
              <a:t>Det budgetøkonomiske nettoresultat er primær drevet af budgetøkonomiske konsekvenser forbundet med sociale serviceydelser, der udgør </a:t>
            </a:r>
            <a:r>
              <a:rPr lang="da-DK" b="1" dirty="0"/>
              <a:t>ca. 125.500 kr. pr. deltager</a:t>
            </a:r>
          </a:p>
          <a:p>
            <a:pPr marL="285750" indent="-285750">
              <a:buFont typeface="Arial" panose="020B0604020202020204" pitchFamily="34" charset="0"/>
              <a:buChar char="•"/>
            </a:pPr>
            <a:r>
              <a:rPr lang="da-DK" dirty="0"/>
              <a:t>De budgetøkonomiske konsekvenser forbundet med sociale serviceydelser er drevet at et reduceret forbrug af beskyttet beskæftigelse samt aktivitets og samværstilbud på </a:t>
            </a:r>
            <a:r>
              <a:rPr lang="da-DK" b="1" dirty="0"/>
              <a:t>ca. 69.700 kr. pr. deltager </a:t>
            </a:r>
            <a:r>
              <a:rPr lang="da-DK" dirty="0"/>
              <a:t>og et reduceret forbrug af botilbud på </a:t>
            </a:r>
            <a:r>
              <a:rPr lang="da-DK" b="1" dirty="0"/>
              <a:t>ca. 67.300 kr. pr. deltager</a:t>
            </a:r>
          </a:p>
          <a:p>
            <a:pPr marL="285750" indent="-285750">
              <a:buFont typeface="Arial" panose="020B0604020202020204" pitchFamily="34" charset="0"/>
              <a:buChar char="•"/>
            </a:pPr>
            <a:r>
              <a:rPr lang="da-DK" dirty="0"/>
              <a:t>Omvendt er der negative budgetøkonomiske konsekvenser forbundet med socialpædagogisk støtte i eget hjem på </a:t>
            </a:r>
            <a:r>
              <a:rPr lang="da-DK" b="1" dirty="0"/>
              <a:t>-14.400 kr. pr. deltager</a:t>
            </a:r>
          </a:p>
          <a:p>
            <a:pPr marL="285750" indent="-285750">
              <a:buFont typeface="Arial" panose="020B0604020202020204" pitchFamily="34" charset="0"/>
              <a:buChar char="•"/>
            </a:pPr>
            <a:r>
              <a:rPr lang="da-DK" dirty="0"/>
              <a:t>Skat af indkomst og øvrige konsekvensområder udgør henholdsvis </a:t>
            </a:r>
            <a:r>
              <a:rPr lang="da-DK" b="1" dirty="0"/>
              <a:t>ca. 8.600 kr. og ca. 7.500 kr. pr. deltager</a:t>
            </a:r>
          </a:p>
          <a:p>
            <a:pPr marL="285750" indent="-285750">
              <a:buFont typeface="Arial" panose="020B0604020202020204" pitchFamily="34" charset="0"/>
              <a:buChar char="•"/>
            </a:pPr>
            <a:r>
              <a:rPr lang="da-DK" dirty="0"/>
              <a:t>Der er negative budgetøkonomiske konsekvenser forbundet med indkomstoverførsler på </a:t>
            </a:r>
            <a:r>
              <a:rPr lang="da-DK" b="1" dirty="0"/>
              <a:t>-15.900 kr. pr. deltager</a:t>
            </a:r>
          </a:p>
          <a:p>
            <a:pPr marL="285750" indent="-285750">
              <a:buFont typeface="Arial" panose="020B0604020202020204" pitchFamily="34" charset="0"/>
              <a:buChar char="•"/>
            </a:pPr>
            <a:endParaRPr lang="da-DK" dirty="0"/>
          </a:p>
        </p:txBody>
      </p:sp>
      <p:sp>
        <p:nvSpPr>
          <p:cNvPr id="6" name="Titel 5"/>
          <p:cNvSpPr>
            <a:spLocks noGrp="1"/>
          </p:cNvSpPr>
          <p:nvPr>
            <p:ph type="title"/>
          </p:nvPr>
        </p:nvSpPr>
        <p:spPr/>
        <p:txBody>
          <a:bodyPr>
            <a:normAutofit fontScale="90000"/>
          </a:bodyPr>
          <a:lstStyle/>
          <a:p>
            <a:r>
              <a:rPr lang="da-DK" dirty="0"/>
              <a:t>Hvad er det budgetøkonomiske nettoresultat for det offentligt?</a:t>
            </a:r>
          </a:p>
        </p:txBody>
      </p:sp>
      <p:pic>
        <p:nvPicPr>
          <p:cNvPr id="7" name="Billede 6"/>
          <p:cNvPicPr>
            <a:picLocks noChangeAspect="1"/>
          </p:cNvPicPr>
          <p:nvPr/>
        </p:nvPicPr>
        <p:blipFill rotWithShape="1">
          <a:blip r:embed="rId2"/>
          <a:srcRect r="27088" b="6564"/>
          <a:stretch/>
        </p:blipFill>
        <p:spPr>
          <a:xfrm>
            <a:off x="623392" y="2996952"/>
            <a:ext cx="3935760" cy="3672408"/>
          </a:xfrm>
          <a:prstGeom prst="rect">
            <a:avLst/>
          </a:prstGeom>
        </p:spPr>
      </p:pic>
      <p:pic>
        <p:nvPicPr>
          <p:cNvPr id="9" name="Billede 8"/>
          <p:cNvPicPr>
            <a:picLocks noChangeAspect="1"/>
          </p:cNvPicPr>
          <p:nvPr/>
        </p:nvPicPr>
        <p:blipFill rotWithShape="1">
          <a:blip r:embed="rId3"/>
          <a:srcRect r="26631" b="8487"/>
          <a:stretch/>
        </p:blipFill>
        <p:spPr>
          <a:xfrm>
            <a:off x="623392" y="188640"/>
            <a:ext cx="3960440" cy="2736304"/>
          </a:xfrm>
          <a:prstGeom prst="rect">
            <a:avLst/>
          </a:prstGeom>
        </p:spPr>
      </p:pic>
    </p:spTree>
    <p:extLst>
      <p:ext uri="{BB962C8B-B14F-4D97-AF65-F5344CB8AC3E}">
        <p14:creationId xmlns:p14="http://schemas.microsoft.com/office/powerpoint/2010/main" val="17558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p:txBody>
          <a:bodyPr/>
          <a:lstStyle/>
          <a:p>
            <a:pPr marL="285750" indent="-285750">
              <a:buFont typeface="Arial" panose="020B0604020202020204" pitchFamily="34" charset="0"/>
              <a:buChar char="•"/>
            </a:pPr>
            <a:r>
              <a:rPr lang="da-DK" dirty="0"/>
              <a:t>Der er foretaget følsomhedsanalyser af den budgetøkonomiske beregning ved ændret omkostningsniveauet samt ved ændring i konstruktionen af kontrolgruppen</a:t>
            </a:r>
          </a:p>
          <a:p>
            <a:pPr marL="285750" indent="-285750">
              <a:buFont typeface="Arial" panose="020B0604020202020204" pitchFamily="34" charset="0"/>
              <a:buChar char="•"/>
            </a:pPr>
            <a:r>
              <a:rPr lang="da-DK" dirty="0"/>
              <a:t>Omkostningsniveauet har en meget begrænset betydning for beregnings resultat – og det er kun </a:t>
            </a:r>
            <a:r>
              <a:rPr lang="da-DK" dirty="0" err="1"/>
              <a:t>KLAPjob</a:t>
            </a:r>
            <a:r>
              <a:rPr lang="da-DK" dirty="0"/>
              <a:t>, der påvirkes, at </a:t>
            </a:r>
            <a:r>
              <a:rPr lang="da-DK" dirty="0" err="1"/>
              <a:t>KLAPjob</a:t>
            </a:r>
            <a:r>
              <a:rPr lang="da-DK" dirty="0"/>
              <a:t> afholder omkostningerne forbundet med indsatsen</a:t>
            </a:r>
          </a:p>
          <a:p>
            <a:pPr marL="285750" indent="-285750">
              <a:buFont typeface="Arial" panose="020B0604020202020204" pitchFamily="34" charset="0"/>
              <a:buChar char="•"/>
            </a:pPr>
            <a:r>
              <a:rPr lang="da-DK" dirty="0"/>
              <a:t>Når der ændres på konstruktionen har kontrolgruppen, herunder hvilket parametre der medtages samt hvor mange statistiske tvillinger, der anvendes variere det budgetøkonomiske nettoresultat imellem </a:t>
            </a:r>
            <a:r>
              <a:rPr lang="da-DK" b="1" dirty="0"/>
              <a:t>ca. 67.800 kr. og ca. 205.400 kr. pr. deltager</a:t>
            </a:r>
          </a:p>
          <a:p>
            <a:pPr marL="285750" indent="-285750">
              <a:buFont typeface="Arial" panose="020B0604020202020204" pitchFamily="34" charset="0"/>
              <a:buChar char="•"/>
            </a:pPr>
            <a:r>
              <a:rPr lang="da-DK" dirty="0"/>
              <a:t>Der er ikke negativt nettoresultat hverken i alt eller for de offentlige aktører i nogle af følsomhedsanalyserne</a:t>
            </a:r>
          </a:p>
          <a:p>
            <a:endParaRPr lang="da-DK" dirty="0"/>
          </a:p>
        </p:txBody>
      </p:sp>
      <p:sp>
        <p:nvSpPr>
          <p:cNvPr id="6" name="Titel 5"/>
          <p:cNvSpPr>
            <a:spLocks noGrp="1"/>
          </p:cNvSpPr>
          <p:nvPr>
            <p:ph type="title"/>
          </p:nvPr>
        </p:nvSpPr>
        <p:spPr/>
        <p:txBody>
          <a:bodyPr/>
          <a:lstStyle/>
          <a:p>
            <a:r>
              <a:rPr lang="da-DK" dirty="0"/>
              <a:t>Følsomhedsanalyser</a:t>
            </a:r>
          </a:p>
        </p:txBody>
      </p:sp>
      <p:pic>
        <p:nvPicPr>
          <p:cNvPr id="7" name="Billede 6"/>
          <p:cNvPicPr>
            <a:picLocks noChangeAspect="1"/>
          </p:cNvPicPr>
          <p:nvPr/>
        </p:nvPicPr>
        <p:blipFill rotWithShape="1">
          <a:blip r:embed="rId2"/>
          <a:srcRect r="26631" b="8487"/>
          <a:stretch/>
        </p:blipFill>
        <p:spPr>
          <a:xfrm>
            <a:off x="691574" y="332656"/>
            <a:ext cx="3960440" cy="2736304"/>
          </a:xfrm>
          <a:prstGeom prst="rect">
            <a:avLst/>
          </a:prstGeom>
        </p:spPr>
      </p:pic>
      <p:pic>
        <p:nvPicPr>
          <p:cNvPr id="8" name="Billede 7"/>
          <p:cNvPicPr>
            <a:picLocks noChangeAspect="1"/>
          </p:cNvPicPr>
          <p:nvPr/>
        </p:nvPicPr>
        <p:blipFill rotWithShape="1">
          <a:blip r:embed="rId3"/>
          <a:srcRect r="27322" b="6476"/>
          <a:stretch/>
        </p:blipFill>
        <p:spPr>
          <a:xfrm>
            <a:off x="706854" y="3212976"/>
            <a:ext cx="3923140" cy="3456384"/>
          </a:xfrm>
          <a:prstGeom prst="rect">
            <a:avLst/>
          </a:prstGeom>
        </p:spPr>
      </p:pic>
    </p:spTree>
    <p:extLst>
      <p:ext uri="{BB962C8B-B14F-4D97-AF65-F5344CB8AC3E}">
        <p14:creationId xmlns:p14="http://schemas.microsoft.com/office/powerpoint/2010/main" val="1268389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Forbehold og begrænsninger</a:t>
            </a:r>
          </a:p>
        </p:txBody>
      </p:sp>
      <p:sp>
        <p:nvSpPr>
          <p:cNvPr id="3" name="Pladsholder til indhold 2"/>
          <p:cNvSpPr>
            <a:spLocks noGrp="1"/>
          </p:cNvSpPr>
          <p:nvPr>
            <p:ph idx="1"/>
          </p:nvPr>
        </p:nvSpPr>
        <p:spPr/>
        <p:txBody>
          <a:bodyPr/>
          <a:lstStyle/>
          <a:p>
            <a:r>
              <a:rPr lang="da-DK" b="1" dirty="0"/>
              <a:t>Statistisk metode til konstruktion af kontrolgruppen</a:t>
            </a:r>
          </a:p>
          <a:p>
            <a:pPr marL="285750" indent="-285750">
              <a:buFont typeface="Arial" panose="020B0604020202020204" pitchFamily="34" charset="0"/>
              <a:buChar char="•"/>
            </a:pPr>
            <a:r>
              <a:rPr lang="da-DK" dirty="0"/>
              <a:t>Ikke muligt at medtage </a:t>
            </a:r>
            <a:r>
              <a:rPr lang="da-DK" dirty="0" err="1"/>
              <a:t>uobserverbare</a:t>
            </a:r>
            <a:r>
              <a:rPr lang="da-DK" dirty="0"/>
              <a:t> karakteristika, fx motivation for beskæftigelse og sværhedsgrad af kognitiv funktionsnedsættelse</a:t>
            </a:r>
          </a:p>
          <a:p>
            <a:pPr marL="285750" indent="-285750">
              <a:buFont typeface="Arial" panose="020B0604020202020204" pitchFamily="34" charset="0"/>
              <a:buChar char="•"/>
            </a:pPr>
            <a:r>
              <a:rPr lang="da-DK"/>
              <a:t>Særligt </a:t>
            </a:r>
            <a:r>
              <a:rPr lang="da-DK" dirty="0"/>
              <a:t>hvad </a:t>
            </a:r>
            <a:r>
              <a:rPr lang="da-DK"/>
              <a:t>angår brug </a:t>
            </a:r>
            <a:r>
              <a:rPr lang="da-DK" dirty="0"/>
              <a:t>af det psykiatriske sygehusvæsen, psykiatriske diagnoser samt antal diagnosegrupper</a:t>
            </a:r>
            <a:r>
              <a:rPr lang="da-DK"/>
              <a:t>, har det ikke været </a:t>
            </a:r>
            <a:r>
              <a:rPr lang="da-DK" dirty="0"/>
              <a:t>muligt at finde et godt match</a:t>
            </a:r>
          </a:p>
          <a:p>
            <a:pPr marL="285750" indent="-285750">
              <a:buFont typeface="Arial" panose="020B0604020202020204" pitchFamily="34" charset="0"/>
              <a:buChar char="•"/>
            </a:pPr>
            <a:endParaRPr lang="da-DK" dirty="0"/>
          </a:p>
          <a:p>
            <a:r>
              <a:rPr lang="da-DK" b="1" dirty="0"/>
              <a:t>Ikke-medregnede offentlige ydelser og aktiviteter i den budgetøkonomiske beregning</a:t>
            </a:r>
          </a:p>
          <a:p>
            <a:pPr marL="285750" indent="-285750">
              <a:buFont typeface="Arial" panose="020B0604020202020204" pitchFamily="34" charset="0"/>
              <a:buChar char="•"/>
            </a:pPr>
            <a:r>
              <a:rPr lang="da-DK" dirty="0"/>
              <a:t>En række relevante konsekvensområder fremgår endnu ikke i SØM, hvorfor de ikke er medregnet i den budgetøkonomiske beregning af </a:t>
            </a:r>
            <a:r>
              <a:rPr lang="da-DK" dirty="0" err="1"/>
              <a:t>KLAPjob</a:t>
            </a:r>
            <a:endParaRPr lang="da-DK" dirty="0"/>
          </a:p>
          <a:p>
            <a:pPr marL="285750" indent="-285750">
              <a:buFont typeface="Arial" panose="020B0604020202020204" pitchFamily="34" charset="0"/>
              <a:buChar char="•"/>
            </a:pPr>
            <a:r>
              <a:rPr lang="da-DK" i="1" dirty="0"/>
              <a:t>Personlig assistance</a:t>
            </a:r>
            <a:r>
              <a:rPr lang="da-DK" dirty="0"/>
              <a:t> og </a:t>
            </a:r>
            <a:r>
              <a:rPr lang="da-DK" i="1" dirty="0"/>
              <a:t>hjælpemidler</a:t>
            </a:r>
            <a:r>
              <a:rPr lang="da-DK" dirty="0"/>
              <a:t>, jf. lov om kompensation til handicappede i erhverv m.v., samt </a:t>
            </a:r>
            <a:r>
              <a:rPr lang="da-DK" i="1" dirty="0"/>
              <a:t>mentorstøtte</a:t>
            </a:r>
            <a:r>
              <a:rPr lang="da-DK" dirty="0"/>
              <a:t>, jf. lov om en aktiv beskæftigelsesindsats, indgår ikke, men må forventes at have en negativ indflydelse på det budgetøkonomiske nettoresultat</a:t>
            </a:r>
          </a:p>
          <a:p>
            <a:pPr marL="285750" indent="-285750">
              <a:buFont typeface="Arial" panose="020B0604020202020204" pitchFamily="34" charset="0"/>
              <a:buChar char="•"/>
            </a:pPr>
            <a:endParaRPr lang="da-DK" b="1" dirty="0"/>
          </a:p>
        </p:txBody>
      </p:sp>
      <p:sp>
        <p:nvSpPr>
          <p:cNvPr id="4" name="Pladsholder til sidefod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slidenumm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8303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dsholder til slidenumm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Side </a:t>
            </a:r>
            <a:fld id="{1C4DB2EE-0873-4EBD-BD17-6A767A2B9A33}" type="slidenum">
              <a:rPr kumimoji="0" lang="da-DK" sz="800" b="0" i="0" u="none" strike="noStrike" kern="1200" cap="none" spc="0" normalizeH="0" baseline="0" noProof="0" smtClean="0">
                <a:ln>
                  <a:noFill/>
                </a:ln>
                <a:solidFill>
                  <a:srgbClr val="7C767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
        <p:nvSpPr>
          <p:cNvPr id="5" name="Pladsholder til indhold 4"/>
          <p:cNvSpPr>
            <a:spLocks noGrp="1"/>
          </p:cNvSpPr>
          <p:nvPr>
            <p:ph idx="1"/>
          </p:nvPr>
        </p:nvSpPr>
        <p:spPr>
          <a:xfrm>
            <a:off x="6095992" y="1772816"/>
            <a:ext cx="5976672" cy="4464496"/>
          </a:xfrm>
        </p:spPr>
        <p:txBody>
          <a:bodyPr>
            <a:noAutofit/>
          </a:bodyPr>
          <a:lstStyle/>
          <a:p>
            <a:pPr>
              <a:spcBef>
                <a:spcPts val="0"/>
              </a:spcBef>
              <a:spcAft>
                <a:spcPts val="1200"/>
              </a:spcAft>
            </a:pPr>
            <a:r>
              <a:rPr lang="da-DK" sz="1600" b="1" dirty="0">
                <a:solidFill>
                  <a:schemeClr val="tx2"/>
                </a:solidFill>
              </a:rPr>
              <a:t>Den Socialøkonomiske Investeringsmodel (SØM) </a:t>
            </a:r>
            <a:r>
              <a:rPr lang="da-DK" sz="1600" dirty="0"/>
              <a:t>er Social- og Boligstyrelsens model til at foretage </a:t>
            </a:r>
            <a:r>
              <a:rPr lang="da-DK" sz="1600" b="1" dirty="0"/>
              <a:t>budgetøkonomiske analyser</a:t>
            </a:r>
            <a:r>
              <a:rPr lang="da-DK" sz="1600" dirty="0"/>
              <a:t> af sociale indsatser</a:t>
            </a:r>
          </a:p>
          <a:p>
            <a:pPr>
              <a:spcBef>
                <a:spcPts val="0"/>
              </a:spcBef>
              <a:spcAft>
                <a:spcPts val="1200"/>
              </a:spcAft>
            </a:pPr>
            <a:r>
              <a:rPr lang="da-DK" sz="1600" b="1" dirty="0">
                <a:solidFill>
                  <a:schemeClr val="tx2"/>
                </a:solidFill>
              </a:rPr>
              <a:t>SØM</a:t>
            </a:r>
            <a:r>
              <a:rPr lang="da-DK" sz="1600" dirty="0"/>
              <a:t> kan anvendes til at belyse </a:t>
            </a:r>
            <a:r>
              <a:rPr lang="da-DK" sz="1600" b="1" dirty="0"/>
              <a:t>omkostningerne</a:t>
            </a:r>
            <a:r>
              <a:rPr lang="da-DK" sz="1600" dirty="0"/>
              <a:t> ved og de </a:t>
            </a:r>
            <a:r>
              <a:rPr lang="da-DK" sz="1600" b="1" dirty="0"/>
              <a:t>budgetøkonomiske konsekvenser</a:t>
            </a:r>
            <a:r>
              <a:rPr lang="da-DK" sz="1600" dirty="0"/>
              <a:t>, der følger for det offentlige af sociale indsatser</a:t>
            </a:r>
          </a:p>
          <a:p>
            <a:pPr>
              <a:spcBef>
                <a:spcPts val="0"/>
              </a:spcBef>
              <a:spcAft>
                <a:spcPts val="1200"/>
              </a:spcAft>
            </a:pPr>
            <a:r>
              <a:rPr lang="da-DK" sz="1600" b="1" dirty="0">
                <a:solidFill>
                  <a:schemeClr val="tx2"/>
                </a:solidFill>
              </a:rPr>
              <a:t>SØM</a:t>
            </a:r>
            <a:r>
              <a:rPr lang="da-DK" sz="1600" dirty="0"/>
              <a:t> kan belyse det budgetøkonomiske nettoresultat over </a:t>
            </a:r>
            <a:r>
              <a:rPr lang="da-DK" sz="1600" b="1" dirty="0"/>
              <a:t>tid</a:t>
            </a:r>
            <a:r>
              <a:rPr lang="da-DK" sz="1600" dirty="0"/>
              <a:t> fordelt på </a:t>
            </a:r>
            <a:r>
              <a:rPr lang="da-DK" sz="1600" b="1" dirty="0"/>
              <a:t>offentlige aktører</a:t>
            </a:r>
            <a:r>
              <a:rPr lang="da-DK" sz="1600" dirty="0"/>
              <a:t> og </a:t>
            </a:r>
            <a:r>
              <a:rPr lang="da-DK" sz="1600" b="1" dirty="0"/>
              <a:t>velfærdsområder</a:t>
            </a:r>
          </a:p>
          <a:p>
            <a:pPr>
              <a:spcBef>
                <a:spcPts val="0"/>
              </a:spcBef>
              <a:spcAft>
                <a:spcPts val="1200"/>
              </a:spcAft>
            </a:pPr>
            <a:r>
              <a:rPr lang="da-DK" sz="1600" b="1" dirty="0">
                <a:solidFill>
                  <a:schemeClr val="tx2"/>
                </a:solidFill>
              </a:rPr>
              <a:t>SØM</a:t>
            </a:r>
            <a:r>
              <a:rPr lang="da-DK" sz="1600" dirty="0"/>
              <a:t> indeholder en </a:t>
            </a:r>
            <a:r>
              <a:rPr lang="da-DK" sz="1600" b="1" dirty="0"/>
              <a:t>beregningsramme</a:t>
            </a:r>
            <a:r>
              <a:rPr lang="da-DK" sz="1600" dirty="0"/>
              <a:t> og en </a:t>
            </a:r>
            <a:r>
              <a:rPr lang="da-DK" sz="1600" b="1" dirty="0" err="1"/>
              <a:t>vidensdatabase</a:t>
            </a:r>
            <a:endParaRPr lang="da-DK" sz="1600" b="1" dirty="0"/>
          </a:p>
          <a:p>
            <a:pPr>
              <a:spcBef>
                <a:spcPts val="0"/>
              </a:spcBef>
              <a:spcAft>
                <a:spcPts val="1200"/>
              </a:spcAft>
            </a:pPr>
            <a:r>
              <a:rPr lang="da-DK" sz="1600" b="1" dirty="0">
                <a:solidFill>
                  <a:schemeClr val="tx2"/>
                </a:solidFill>
              </a:rPr>
              <a:t>SØM</a:t>
            </a:r>
            <a:r>
              <a:rPr lang="da-DK" sz="1600" dirty="0"/>
              <a:t> er målrettet </a:t>
            </a:r>
            <a:r>
              <a:rPr lang="da-DK" sz="1600" b="1" dirty="0"/>
              <a:t>kommuner</a:t>
            </a:r>
            <a:r>
              <a:rPr lang="da-DK" sz="1600" dirty="0"/>
              <a:t> og </a:t>
            </a:r>
            <a:r>
              <a:rPr lang="da-DK" sz="1600" b="1" dirty="0"/>
              <a:t>andre aktører på socialområdet</a:t>
            </a:r>
            <a:r>
              <a:rPr lang="da-DK" sz="1600" dirty="0"/>
              <a:t>, der ønsker at belyse det budgetøkonomiske potentiale forbundet med sociale indsatser</a:t>
            </a:r>
          </a:p>
          <a:p>
            <a:pPr>
              <a:spcBef>
                <a:spcPts val="0"/>
              </a:spcBef>
              <a:spcAft>
                <a:spcPts val="1200"/>
              </a:spcAft>
            </a:pPr>
            <a:r>
              <a:rPr lang="da-DK" sz="1600" b="1" dirty="0">
                <a:solidFill>
                  <a:schemeClr val="tx2"/>
                </a:solidFill>
              </a:rPr>
              <a:t>SØM</a:t>
            </a:r>
            <a:r>
              <a:rPr lang="da-DK" sz="1600" dirty="0"/>
              <a:t> er udarbejdet i </a:t>
            </a:r>
            <a:r>
              <a:rPr lang="da-DK" sz="1600" b="1" dirty="0"/>
              <a:t>Excel</a:t>
            </a:r>
            <a:r>
              <a:rPr lang="da-DK" sz="1600" dirty="0"/>
              <a:t> og ligger frit tilgængelig på Social- og Boligstyrelsens hjemmeside</a:t>
            </a:r>
          </a:p>
        </p:txBody>
      </p:sp>
      <p:sp>
        <p:nvSpPr>
          <p:cNvPr id="6" name="Titel 5"/>
          <p:cNvSpPr>
            <a:spLocks noGrp="1"/>
          </p:cNvSpPr>
          <p:nvPr>
            <p:ph type="title"/>
          </p:nvPr>
        </p:nvSpPr>
        <p:spPr/>
        <p:txBody>
          <a:bodyPr>
            <a:normAutofit fontScale="90000"/>
          </a:bodyPr>
          <a:lstStyle/>
          <a:p>
            <a:r>
              <a:rPr lang="da-DK" dirty="0"/>
              <a:t>Den Socialøkonomiske Investeringsmodel (SØM)</a:t>
            </a:r>
          </a:p>
        </p:txBody>
      </p:sp>
      <p:pic>
        <p:nvPicPr>
          <p:cNvPr id="24" name="Billede 23"/>
          <p:cNvPicPr>
            <a:picLocks noChangeAspect="1"/>
          </p:cNvPicPr>
          <p:nvPr/>
        </p:nvPicPr>
        <p:blipFill>
          <a:blip r:embed="rId2"/>
          <a:stretch>
            <a:fillRect/>
          </a:stretch>
        </p:blipFill>
        <p:spPr>
          <a:xfrm>
            <a:off x="552581" y="3645024"/>
            <a:ext cx="4401012" cy="2065700"/>
          </a:xfrm>
          <a:prstGeom prst="rect">
            <a:avLst/>
          </a:prstGeom>
          <a:ln w="3175">
            <a:solidFill>
              <a:schemeClr val="tx1"/>
            </a:solidFill>
          </a:ln>
        </p:spPr>
      </p:pic>
      <p:pic>
        <p:nvPicPr>
          <p:cNvPr id="27" name="Billede 26"/>
          <p:cNvPicPr>
            <a:picLocks noChangeAspect="1"/>
          </p:cNvPicPr>
          <p:nvPr/>
        </p:nvPicPr>
        <p:blipFill>
          <a:blip r:embed="rId3"/>
          <a:stretch>
            <a:fillRect/>
          </a:stretch>
        </p:blipFill>
        <p:spPr>
          <a:xfrm>
            <a:off x="541668" y="1340768"/>
            <a:ext cx="4411925" cy="1641021"/>
          </a:xfrm>
          <a:prstGeom prst="rect">
            <a:avLst/>
          </a:prstGeom>
          <a:ln w="3175">
            <a:solidFill>
              <a:schemeClr val="tx1"/>
            </a:solidFill>
          </a:ln>
        </p:spPr>
      </p:pic>
      <p:sp>
        <p:nvSpPr>
          <p:cNvPr id="2" name="Pladsholder til sidefod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7C7679"/>
                </a:solidFill>
                <a:effectLst/>
                <a:uLnTx/>
                <a:uFillTx/>
                <a:latin typeface="Arial" panose="020B0604020202020204"/>
                <a:ea typeface="+mn-ea"/>
                <a:cs typeface="+mn-cs"/>
              </a:rPr>
              <a:t>Langsigtede effekter og budgetøkonomiske konsekvenser ved KLAPjob</a:t>
            </a:r>
            <a:endParaRPr kumimoji="0" lang="da-DK" sz="800" b="0" i="0" u="none" strike="noStrike" kern="1200" cap="none" spc="0" normalizeH="0" baseline="0" noProof="0" dirty="0">
              <a:ln>
                <a:noFill/>
              </a:ln>
              <a:solidFill>
                <a:srgbClr val="7C767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7319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Mere info og svar på spørgsmål</a:t>
            </a:r>
          </a:p>
        </p:txBody>
      </p:sp>
      <p:sp>
        <p:nvSpPr>
          <p:cNvPr id="4" name="Pladsholder til tekst 3"/>
          <p:cNvSpPr>
            <a:spLocks noGrp="1"/>
          </p:cNvSpPr>
          <p:nvPr>
            <p:ph type="body" sz="quarter" idx="11"/>
          </p:nvPr>
        </p:nvSpPr>
        <p:spPr>
          <a:xfrm>
            <a:off x="1784859" y="1705093"/>
            <a:ext cx="6799263" cy="942925"/>
          </a:xfrm>
        </p:spPr>
        <p:txBody>
          <a:bodyPr/>
          <a:lstStyle/>
          <a:p>
            <a:pPr marL="285750" indent="-285750">
              <a:buFont typeface="Wingdings" panose="05000000000000000000" pitchFamily="2" charset="2"/>
              <a:buChar char="ü"/>
            </a:pPr>
            <a:endParaRPr lang="da-DK" dirty="0">
              <a:hlinkClick r:id="rId2"/>
            </a:endParaRPr>
          </a:p>
          <a:p>
            <a:pPr marL="285750" indent="-285750">
              <a:buFont typeface="Wingdings" panose="05000000000000000000" pitchFamily="2" charset="2"/>
              <a:buChar char="ü"/>
            </a:pPr>
            <a:endParaRPr lang="da-DK" dirty="0">
              <a:hlinkClick r:id="rId2"/>
            </a:endParaRPr>
          </a:p>
          <a:p>
            <a:pPr marL="0" indent="0"/>
            <a:r>
              <a:rPr lang="da-DK" dirty="0"/>
              <a:t> </a:t>
            </a:r>
          </a:p>
          <a:p>
            <a:endParaRPr lang="da-DK" i="1" dirty="0"/>
          </a:p>
          <a:p>
            <a:endParaRPr lang="da-DK" i="1" dirty="0"/>
          </a:p>
          <a:p>
            <a:endParaRPr lang="da-DK" i="1" dirty="0"/>
          </a:p>
          <a:p>
            <a:endParaRPr lang="da-DK" i="1" dirty="0"/>
          </a:p>
          <a:p>
            <a:endParaRPr lang="da-DK" i="1" dirty="0"/>
          </a:p>
          <a:p>
            <a:endParaRPr lang="da-DK" i="1" dirty="0"/>
          </a:p>
          <a:p>
            <a:pPr marL="285750" indent="-285750">
              <a:buFont typeface="Wingdings" panose="05000000000000000000" pitchFamily="2" charset="2"/>
              <a:buChar char="ü"/>
            </a:pPr>
            <a:r>
              <a:rPr lang="da-DK" dirty="0">
                <a:hlinkClick r:id="rId2"/>
              </a:rPr>
              <a:t>www.klapjob.dk</a:t>
            </a:r>
            <a:endParaRPr lang="da-DK" dirty="0"/>
          </a:p>
          <a:p>
            <a:pPr marL="285750" indent="-285750">
              <a:buFont typeface="Wingdings" panose="05000000000000000000" pitchFamily="2" charset="2"/>
              <a:buChar char="ü"/>
            </a:pPr>
            <a:r>
              <a:rPr lang="da-DK" dirty="0">
                <a:hlinkClick r:id="rId3"/>
              </a:rPr>
              <a:t>www.jobnet.dk</a:t>
            </a:r>
            <a:r>
              <a:rPr lang="da-DK" dirty="0"/>
              <a:t> </a:t>
            </a:r>
            <a:r>
              <a:rPr lang="da-DK" i="1" dirty="0"/>
              <a:t>– Søg på KLAPjob</a:t>
            </a:r>
          </a:p>
          <a:p>
            <a:pPr marL="285750" indent="-285750">
              <a:buFont typeface="Wingdings" panose="05000000000000000000" pitchFamily="2" charset="2"/>
              <a:buChar char="ü"/>
            </a:pPr>
            <a:r>
              <a:rPr lang="da-DK" dirty="0">
                <a:hlinkClick r:id="rId4"/>
              </a:rPr>
              <a:t>https://www.facebook.com/klapjob</a:t>
            </a:r>
            <a:endParaRPr lang="da-DK" dirty="0"/>
          </a:p>
          <a:p>
            <a:pPr marL="285750" indent="-285750">
              <a:buFont typeface="Wingdings" panose="05000000000000000000" pitchFamily="2" charset="2"/>
              <a:buChar char="ü"/>
            </a:pPr>
            <a:r>
              <a:rPr lang="da-DK" dirty="0">
                <a:hlinkClick r:id="rId5"/>
              </a:rPr>
              <a:t>www.linkedin.com</a:t>
            </a:r>
            <a:endParaRPr lang="da-DK" dirty="0"/>
          </a:p>
          <a:p>
            <a:endParaRPr lang="da-DK" dirty="0"/>
          </a:p>
        </p:txBody>
      </p:sp>
      <p:sp>
        <p:nvSpPr>
          <p:cNvPr id="5" name="Pladsholder til tekst 4"/>
          <p:cNvSpPr>
            <a:spLocks noGrp="1"/>
          </p:cNvSpPr>
          <p:nvPr>
            <p:ph type="body" sz="quarter" idx="12"/>
          </p:nvPr>
        </p:nvSpPr>
        <p:spPr>
          <a:xfrm>
            <a:off x="6695618" y="4747957"/>
            <a:ext cx="3705515" cy="404950"/>
          </a:xfrm>
        </p:spPr>
        <p:txBody>
          <a:bodyPr/>
          <a:lstStyle/>
          <a:p>
            <a:r>
              <a:rPr lang="da-DK" dirty="0"/>
              <a:t>Leder af KLAPjob		</a:t>
            </a:r>
          </a:p>
        </p:txBody>
      </p:sp>
      <p:sp>
        <p:nvSpPr>
          <p:cNvPr id="6" name="Pladsholder til tekst 5"/>
          <p:cNvSpPr>
            <a:spLocks noGrp="1"/>
          </p:cNvSpPr>
          <p:nvPr>
            <p:ph type="body" sz="quarter" idx="13"/>
          </p:nvPr>
        </p:nvSpPr>
        <p:spPr>
          <a:xfrm>
            <a:off x="6695618" y="5146420"/>
            <a:ext cx="3705515" cy="1215717"/>
          </a:xfrm>
        </p:spPr>
        <p:txBody>
          <a:bodyPr/>
          <a:lstStyle/>
          <a:p>
            <a:r>
              <a:rPr lang="da-DK" dirty="0"/>
              <a:t>Claus Bergman Hansen		       </a:t>
            </a:r>
          </a:p>
          <a:p>
            <a:r>
              <a:rPr lang="da-DK" dirty="0"/>
              <a:t>Tlf.: 29653608		       </a:t>
            </a:r>
          </a:p>
          <a:p>
            <a:r>
              <a:rPr lang="da-DK" dirty="0">
                <a:solidFill>
                  <a:schemeClr val="tx1"/>
                </a:solidFill>
                <a:hlinkClick r:id="rId6">
                  <a:extLst>
                    <a:ext uri="{A12FA001-AC4F-418D-AE19-62706E023703}">
                      <ahyp:hlinkClr xmlns:ahyp="http://schemas.microsoft.com/office/drawing/2018/hyperlinkcolor" val="tx"/>
                    </a:ext>
                  </a:extLst>
                </a:hlinkClick>
              </a:rPr>
              <a:t>cbh@klapjob.dk</a:t>
            </a:r>
            <a:r>
              <a:rPr lang="da-DK" dirty="0">
                <a:solidFill>
                  <a:schemeClr val="tx1"/>
                </a:solidFill>
              </a:rPr>
              <a:t> </a:t>
            </a:r>
            <a:r>
              <a:rPr lang="da-DK" dirty="0"/>
              <a:t>		        </a:t>
            </a:r>
          </a:p>
        </p:txBody>
      </p:sp>
      <p:pic>
        <p:nvPicPr>
          <p:cNvPr id="3" name="Billede 2">
            <a:extLst>
              <a:ext uri="{FF2B5EF4-FFF2-40B4-BE49-F238E27FC236}">
                <a16:creationId xmlns:a16="http://schemas.microsoft.com/office/drawing/2014/main" id="{AD132AA0-64D2-8BEA-A361-3E186595F084}"/>
              </a:ext>
            </a:extLst>
          </p:cNvPr>
          <p:cNvPicPr>
            <a:picLocks noChangeAspect="1"/>
          </p:cNvPicPr>
          <p:nvPr/>
        </p:nvPicPr>
        <p:blipFill>
          <a:blip r:embed="rId7"/>
          <a:stretch>
            <a:fillRect/>
          </a:stretch>
        </p:blipFill>
        <p:spPr>
          <a:xfrm>
            <a:off x="6771947" y="2483069"/>
            <a:ext cx="2198314" cy="2198314"/>
          </a:xfrm>
          <a:prstGeom prst="rect">
            <a:avLst/>
          </a:prstGeom>
        </p:spPr>
      </p:pic>
    </p:spTree>
    <p:extLst>
      <p:ext uri="{BB962C8B-B14F-4D97-AF65-F5344CB8AC3E}">
        <p14:creationId xmlns:p14="http://schemas.microsoft.com/office/powerpoint/2010/main" val="2824642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8E44A-D7E6-4DAF-938B-587945C3AB5F}"/>
              </a:ext>
            </a:extLst>
          </p:cNvPr>
          <p:cNvSpPr>
            <a:spLocks noGrp="1"/>
          </p:cNvSpPr>
          <p:nvPr>
            <p:ph type="ctrTitle"/>
          </p:nvPr>
        </p:nvSpPr>
        <p:spPr/>
        <p:txBody>
          <a:bodyPr/>
          <a:lstStyle/>
          <a:p>
            <a:r>
              <a:rPr lang="da-DK" dirty="0"/>
              <a:t>KLAPjob</a:t>
            </a:r>
          </a:p>
        </p:txBody>
      </p:sp>
      <p:sp>
        <p:nvSpPr>
          <p:cNvPr id="3" name="Pladsholder til indhold 2">
            <a:extLst>
              <a:ext uri="{FF2B5EF4-FFF2-40B4-BE49-F238E27FC236}">
                <a16:creationId xmlns:a16="http://schemas.microsoft.com/office/drawing/2014/main" id="{38CF4452-9EF8-4BEA-A073-1320CA1CD501}"/>
              </a:ext>
            </a:extLst>
          </p:cNvPr>
          <p:cNvSpPr>
            <a:spLocks noGrp="1"/>
          </p:cNvSpPr>
          <p:nvPr>
            <p:ph sz="quarter" idx="10"/>
          </p:nvPr>
        </p:nvSpPr>
        <p:spPr>
          <a:xfrm>
            <a:off x="203201" y="2222204"/>
            <a:ext cx="7383130" cy="3391307"/>
          </a:xfrm>
        </p:spPr>
        <p:txBody>
          <a:bodyPr>
            <a:normAutofit fontScale="92500" lnSpcReduction="10000"/>
          </a:bodyPr>
          <a:lstStyle/>
          <a:p>
            <a:pPr marL="285750" indent="-285750">
              <a:buFont typeface="Wingdings" panose="05000000000000000000" pitchFamily="2" charset="2"/>
              <a:buChar char="ü"/>
            </a:pPr>
            <a:r>
              <a:rPr lang="da-DK" dirty="0"/>
              <a:t>Startet af Lev – </a:t>
            </a:r>
            <a:r>
              <a:rPr lang="da-DK" i="1" dirty="0"/>
              <a:t>Livet med udviklingshandikap </a:t>
            </a:r>
            <a:r>
              <a:rPr lang="da-DK" dirty="0"/>
              <a:t>i 2009</a:t>
            </a:r>
          </a:p>
          <a:p>
            <a:pPr marL="285750" indent="-285750">
              <a:buFont typeface="Wingdings" panose="05000000000000000000" pitchFamily="2" charset="2"/>
              <a:buChar char="ü"/>
            </a:pPr>
            <a:r>
              <a:rPr lang="da-DK" dirty="0"/>
              <a:t>Finansieret af Satspuljemidlerne og Socialreserven i fem omgange - samlet 156 millioner.</a:t>
            </a:r>
          </a:p>
          <a:p>
            <a:pPr marL="285750" indent="-285750">
              <a:buFont typeface="Wingdings" panose="05000000000000000000" pitchFamily="2" charset="2"/>
              <a:buChar char="ü"/>
            </a:pPr>
            <a:r>
              <a:rPr lang="da-DK" dirty="0"/>
              <a:t>For mennesker med udviklingshandikap og andre personer med kognitive vanskeligheder, som modtager førtidspension</a:t>
            </a:r>
          </a:p>
          <a:p>
            <a:pPr marL="285750" indent="-285750">
              <a:buFont typeface="Wingdings" panose="05000000000000000000" pitchFamily="2" charset="2"/>
              <a:buChar char="ü"/>
            </a:pPr>
            <a:r>
              <a:rPr lang="da-DK" dirty="0"/>
              <a:t>Resultat: 5.535 skånejobs + 165 fleksjob </a:t>
            </a:r>
          </a:p>
          <a:p>
            <a:pPr marL="285750" indent="-285750">
              <a:buFont typeface="Wingdings" panose="05000000000000000000" pitchFamily="2" charset="2"/>
              <a:buChar char="ü"/>
            </a:pPr>
            <a:r>
              <a:rPr lang="da-DK" dirty="0"/>
              <a:t>12 jobkonsulenter der dækker hele Danmark - 16 medarbejdere i hele </a:t>
            </a:r>
            <a:br>
              <a:rPr lang="da-DK" dirty="0"/>
            </a:br>
            <a:r>
              <a:rPr lang="da-DK" dirty="0"/>
              <a:t>KLAPjob teamet</a:t>
            </a:r>
          </a:p>
          <a:p>
            <a:pPr marL="285750" indent="-285750">
              <a:buFont typeface="Wingdings" panose="05000000000000000000" pitchFamily="2" charset="2"/>
              <a:buChar char="ü"/>
            </a:pPr>
            <a:r>
              <a:rPr lang="da-DK" dirty="0"/>
              <a:t>6 KLAPjob-ambassadører der selv er i KLAPjob og ønsker at fortælle andre om glæden ved arbejdet</a:t>
            </a:r>
          </a:p>
          <a:p>
            <a:pPr marL="285750" indent="-285750">
              <a:buFont typeface="Wingdings" panose="05000000000000000000" pitchFamily="2" charset="2"/>
              <a:buChar char="ü"/>
            </a:pPr>
            <a:r>
              <a:rPr lang="da-DK" dirty="0"/>
              <a:t>Samarbejde med alle kommuner, alle jobcentre samt 13 handicap- og andre søsterorganisationer:</a:t>
            </a:r>
          </a:p>
        </p:txBody>
      </p:sp>
      <p:sp>
        <p:nvSpPr>
          <p:cNvPr id="8" name="Rektangel 7"/>
          <p:cNvSpPr/>
          <p:nvPr/>
        </p:nvSpPr>
        <p:spPr>
          <a:xfrm>
            <a:off x="8816341" y="3161235"/>
            <a:ext cx="3040380" cy="1771767"/>
          </a:xfrm>
          <a:prstGeom prst="rect">
            <a:avLst/>
          </a:prstGeom>
        </p:spPr>
        <p:txBody>
          <a:bodyPr wrap="square">
            <a:spAutoFit/>
          </a:bodyPr>
          <a:lstStyle/>
          <a:p>
            <a:pPr lvl="0" defTabSz="914377">
              <a:lnSpc>
                <a:spcPct val="90000"/>
              </a:lnSpc>
              <a:spcBef>
                <a:spcPts val="1000"/>
              </a:spcBef>
            </a:pPr>
            <a:endParaRPr lang="da-DK" sz="1600" i="1" dirty="0">
              <a:solidFill>
                <a:srgbClr val="231F20"/>
              </a:solidFill>
              <a:latin typeface="Arial" panose="020B0604020202020204" pitchFamily="34" charset="0"/>
              <a:cs typeface="Arial" panose="020B0604020202020204" pitchFamily="34" charset="0"/>
            </a:endParaRPr>
          </a:p>
          <a:p>
            <a:pPr lvl="0" defTabSz="914377">
              <a:lnSpc>
                <a:spcPct val="90000"/>
              </a:lnSpc>
              <a:spcBef>
                <a:spcPts val="1000"/>
              </a:spcBef>
            </a:pPr>
            <a:r>
              <a:rPr lang="da-DK" sz="1600" i="1" dirty="0">
                <a:solidFill>
                  <a:srgbClr val="231F20"/>
                </a:solidFill>
                <a:latin typeface="Arial" panose="020B0604020202020204" pitchFamily="34" charset="0"/>
                <a:cs typeface="Arial" panose="020B0604020202020204" pitchFamily="34" charset="0"/>
              </a:rPr>
              <a:t>KLAPjob har både i 2020 og 2021 vundet internationale priser for sit arbejde og resultater - og i 2021 modtog vi Social- og Ældreministeriets Handikappris </a:t>
            </a:r>
            <a:r>
              <a:rPr lang="da-DK" sz="1600" dirty="0">
                <a:solidFill>
                  <a:srgbClr val="231F20"/>
                </a:solidFill>
                <a:latin typeface="Arial" panose="020B0604020202020204" pitchFamily="34" charset="0"/>
                <a:cs typeface="Arial" panose="020B0604020202020204" pitchFamily="34" charset="0"/>
                <a:sym typeface="Wingdings" panose="05000000000000000000" pitchFamily="2" charset="2"/>
              </a:rPr>
              <a:t></a:t>
            </a:r>
            <a:r>
              <a:rPr lang="da-DK" sz="1600" dirty="0">
                <a:solidFill>
                  <a:srgbClr val="231F20"/>
                </a:solidFill>
                <a:latin typeface="Arial" panose="020B0604020202020204" pitchFamily="34" charset="0"/>
                <a:cs typeface="Arial" panose="020B0604020202020204" pitchFamily="34" charset="0"/>
              </a:rPr>
              <a:t>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617" y="4961566"/>
            <a:ext cx="1270688" cy="127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0416" y="4961565"/>
            <a:ext cx="1811584" cy="127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361" y="4961564"/>
            <a:ext cx="1362213" cy="127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lede 4">
            <a:extLst>
              <a:ext uri="{FF2B5EF4-FFF2-40B4-BE49-F238E27FC236}">
                <a16:creationId xmlns:a16="http://schemas.microsoft.com/office/drawing/2014/main" id="{5B34535B-EC06-34FB-A634-6D7807BF0612}"/>
              </a:ext>
            </a:extLst>
          </p:cNvPr>
          <p:cNvPicPr>
            <a:picLocks noChangeAspect="1"/>
          </p:cNvPicPr>
          <p:nvPr/>
        </p:nvPicPr>
        <p:blipFill>
          <a:blip r:embed="rId6"/>
          <a:stretch>
            <a:fillRect/>
          </a:stretch>
        </p:blipFill>
        <p:spPr>
          <a:xfrm>
            <a:off x="8076120" y="1233401"/>
            <a:ext cx="3638737" cy="1206562"/>
          </a:xfrm>
          <a:prstGeom prst="rect">
            <a:avLst/>
          </a:prstGeom>
        </p:spPr>
      </p:pic>
    </p:spTree>
    <p:extLst>
      <p:ext uri="{BB962C8B-B14F-4D97-AF65-F5344CB8AC3E}">
        <p14:creationId xmlns:p14="http://schemas.microsoft.com/office/powerpoint/2010/main" val="88132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B02BC-86CF-441E-B7D2-B1BD32595831}"/>
              </a:ext>
            </a:extLst>
          </p:cNvPr>
          <p:cNvSpPr>
            <a:spLocks noGrp="1"/>
          </p:cNvSpPr>
          <p:nvPr>
            <p:ph type="ctrTitle"/>
          </p:nvPr>
        </p:nvSpPr>
        <p:spPr/>
        <p:txBody>
          <a:bodyPr/>
          <a:lstStyle/>
          <a:p>
            <a:r>
              <a:rPr lang="da-DK" dirty="0"/>
              <a:t>KLAPjobs samarbejdspartnere</a:t>
            </a:r>
          </a:p>
        </p:txBody>
      </p:sp>
      <p:sp>
        <p:nvSpPr>
          <p:cNvPr id="3" name="Pladsholder til indhold 2">
            <a:extLst>
              <a:ext uri="{FF2B5EF4-FFF2-40B4-BE49-F238E27FC236}">
                <a16:creationId xmlns:a16="http://schemas.microsoft.com/office/drawing/2014/main" id="{74CF0444-85C5-4EC5-9DF7-19EC5929812F}"/>
              </a:ext>
            </a:extLst>
          </p:cNvPr>
          <p:cNvSpPr>
            <a:spLocks noGrp="1"/>
          </p:cNvSpPr>
          <p:nvPr>
            <p:ph sz="quarter" idx="11"/>
          </p:nvPr>
        </p:nvSpPr>
        <p:spPr>
          <a:xfrm>
            <a:off x="8958263" y="3631721"/>
            <a:ext cx="2871787" cy="1429806"/>
          </a:xfrm>
        </p:spPr>
        <p:txBody>
          <a:bodyPr/>
          <a:lstStyle/>
          <a:p>
            <a:pPr marL="0" indent="0" algn="l"/>
            <a:r>
              <a:rPr lang="da-DK" sz="1600" b="0" i="1" dirty="0"/>
              <a:t>At være samarbejdspartner med KLAPjob betyder, at vi hjælper en del af målgruppen i arbejde </a:t>
            </a:r>
          </a:p>
          <a:p>
            <a:endParaRPr lang="da-DK" dirty="0"/>
          </a:p>
        </p:txBody>
      </p:sp>
      <p:pic>
        <p:nvPicPr>
          <p:cNvPr id="6" name="Picture 2" descr="Billedresultat for adhd foreningen">
            <a:hlinkClick r:id="rId2"/>
            <a:extLst>
              <a:ext uri="{FF2B5EF4-FFF2-40B4-BE49-F238E27FC236}">
                <a16:creationId xmlns:a16="http://schemas.microsoft.com/office/drawing/2014/main" id="{1821226E-DC56-A847-B413-AE3EE67B57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4035" y="2083730"/>
            <a:ext cx="1295026" cy="4956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illedresultat for dansk epilepsiforening">
            <a:hlinkClick r:id="rId4"/>
            <a:extLst>
              <a:ext uri="{FF2B5EF4-FFF2-40B4-BE49-F238E27FC236}">
                <a16:creationId xmlns:a16="http://schemas.microsoft.com/office/drawing/2014/main" id="{673A4A7F-EBCD-4143-ABA6-267E9F646C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58968" y="2184108"/>
            <a:ext cx="1903134" cy="6076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lledresultat for tv glad logo">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957" y="1899197"/>
            <a:ext cx="1140680" cy="1140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illedresultat for ulf forening">
            <a:hlinkClick r:id="rId8"/>
            <a:extLst>
              <a:ext uri="{FF2B5EF4-FFF2-40B4-BE49-F238E27FC236}">
                <a16:creationId xmlns:a16="http://schemas.microsoft.com/office/drawing/2014/main" id="{D69B88C8-60C6-3046-A239-D8DC05F58E8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3007" y="3084300"/>
            <a:ext cx="1199874" cy="584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Billedresultat for hjernesagen">
            <a:hlinkClick r:id="rId10"/>
            <a:extLst>
              <a:ext uri="{FF2B5EF4-FFF2-40B4-BE49-F238E27FC236}">
                <a16:creationId xmlns:a16="http://schemas.microsoft.com/office/drawing/2014/main" id="{79961F3A-6030-FD4A-92DB-975A37659CB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57055" y="2745171"/>
            <a:ext cx="1739446" cy="9732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Billedresultat for castberggaard">
            <a:hlinkClick r:id="rId12"/>
            <a:extLst>
              <a:ext uri="{FF2B5EF4-FFF2-40B4-BE49-F238E27FC236}">
                <a16:creationId xmlns:a16="http://schemas.microsoft.com/office/drawing/2014/main" id="{C4460F9F-188B-FA4E-9AC2-CDF02927B92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43644" y="2609445"/>
            <a:ext cx="978860" cy="978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illedresultat for muskelsvindfonden">
            <a:hlinkClick r:id="rId14"/>
            <a:extLst>
              <a:ext uri="{FF2B5EF4-FFF2-40B4-BE49-F238E27FC236}">
                <a16:creationId xmlns:a16="http://schemas.microsoft.com/office/drawing/2014/main" id="{FDBA578C-FC2D-154B-8EA6-50055DE2DA1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3859" y="4179769"/>
            <a:ext cx="1830971" cy="502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Billedresultat for sumh">
            <a:hlinkClick r:id="rId16"/>
            <a:extLst>
              <a:ext uri="{FF2B5EF4-FFF2-40B4-BE49-F238E27FC236}">
                <a16:creationId xmlns:a16="http://schemas.microsoft.com/office/drawing/2014/main" id="{F5FBCD60-FD4B-2144-BDEA-07A6A93DC89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156204" y="3598734"/>
            <a:ext cx="1564697" cy="645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Relateret billede">
            <a:hlinkClick r:id="rId18"/>
            <a:extLst>
              <a:ext uri="{FF2B5EF4-FFF2-40B4-BE49-F238E27FC236}">
                <a16:creationId xmlns:a16="http://schemas.microsoft.com/office/drawing/2014/main" id="{2434782C-968C-8742-B3E4-001F29AF7F5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585539" y="3765451"/>
            <a:ext cx="674349" cy="6743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illedresultat for sind">
            <a:hlinkClick r:id="rId20"/>
            <a:extLst>
              <a:ext uri="{FF2B5EF4-FFF2-40B4-BE49-F238E27FC236}">
                <a16:creationId xmlns:a16="http://schemas.microsoft.com/office/drawing/2014/main" id="{ECE37B4C-DA9C-0540-B2BF-02EB133DC3F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238216" y="4417541"/>
            <a:ext cx="821155" cy="8211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lledresultat for ligeværd logo">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54046" y="3132230"/>
            <a:ext cx="1460489" cy="4743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516816" y="2108708"/>
            <a:ext cx="1421735" cy="40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AOF LOGO TIL DOWNLOAD | AOF"/>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54046" y="3786104"/>
            <a:ext cx="1062998" cy="9163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nstitutionernes Indkøbsportal"/>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83732" y="4652184"/>
            <a:ext cx="1443565" cy="351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sz="quarter" idx="12"/>
          </p:nvPr>
        </p:nvPicPr>
        <p:blipFill>
          <a:blip r:embed="rId27" cstate="print">
            <a:extLst>
              <a:ext uri="{28A0092B-C50C-407E-A947-70E740481C1C}">
                <a14:useLocalDpi xmlns:a14="http://schemas.microsoft.com/office/drawing/2010/main" val="0"/>
              </a:ext>
            </a:extLst>
          </a:blip>
          <a:srcRect/>
          <a:stretch>
            <a:fillRect/>
          </a:stretch>
        </p:blipFill>
        <p:spPr bwMode="auto">
          <a:xfrm>
            <a:off x="4230829" y="1923451"/>
            <a:ext cx="731343" cy="73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73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B02BC-86CF-441E-B7D2-B1BD32595831}"/>
              </a:ext>
            </a:extLst>
          </p:cNvPr>
          <p:cNvSpPr>
            <a:spLocks noGrp="1"/>
          </p:cNvSpPr>
          <p:nvPr>
            <p:ph type="ctrTitle"/>
          </p:nvPr>
        </p:nvSpPr>
        <p:spPr/>
        <p:txBody>
          <a:bodyPr/>
          <a:lstStyle/>
          <a:p>
            <a:r>
              <a:rPr lang="da-DK" dirty="0"/>
              <a:t>KLAPjobs målgruppe</a:t>
            </a:r>
          </a:p>
        </p:txBody>
      </p:sp>
      <p:sp>
        <p:nvSpPr>
          <p:cNvPr id="3" name="Pladsholder til indhold 2">
            <a:extLst>
              <a:ext uri="{FF2B5EF4-FFF2-40B4-BE49-F238E27FC236}">
                <a16:creationId xmlns:a16="http://schemas.microsoft.com/office/drawing/2014/main" id="{74CF0444-85C5-4EC5-9DF7-19EC5929812F}"/>
              </a:ext>
            </a:extLst>
          </p:cNvPr>
          <p:cNvSpPr>
            <a:spLocks noGrp="1"/>
          </p:cNvSpPr>
          <p:nvPr>
            <p:ph sz="quarter" idx="11"/>
          </p:nvPr>
        </p:nvSpPr>
        <p:spPr>
          <a:xfrm>
            <a:off x="8808720" y="3771899"/>
            <a:ext cx="3246119" cy="1289627"/>
          </a:xfrm>
        </p:spPr>
        <p:txBody>
          <a:bodyPr/>
          <a:lstStyle/>
          <a:p>
            <a:pPr marL="0" indent="0" algn="l"/>
            <a:r>
              <a:rPr lang="da-DK" sz="1600" b="0" i="1" dirty="0"/>
              <a:t>KLAPjobs målgruppe er 95% førtidspensionister og 5% fleksjobbere. Kun borgere med et kognitivt handikap og en arbejdsintensitet på under 30% kan få et fleksjob gennem KLAPjob.</a:t>
            </a:r>
          </a:p>
          <a:p>
            <a:endParaRPr lang="da-DK" dirty="0"/>
          </a:p>
        </p:txBody>
      </p:sp>
      <p:pic>
        <p:nvPicPr>
          <p:cNvPr id="5122" name="Picture 2"/>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170625" y="1935480"/>
            <a:ext cx="6424993" cy="367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544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B02BC-86CF-441E-B7D2-B1BD32595831}"/>
              </a:ext>
            </a:extLst>
          </p:cNvPr>
          <p:cNvSpPr>
            <a:spLocks noGrp="1"/>
          </p:cNvSpPr>
          <p:nvPr>
            <p:ph type="ctrTitle"/>
          </p:nvPr>
        </p:nvSpPr>
        <p:spPr/>
        <p:txBody>
          <a:bodyPr/>
          <a:lstStyle/>
          <a:p>
            <a:r>
              <a:rPr lang="da-DK" dirty="0"/>
              <a:t>Hvad er et KLAPjob?</a:t>
            </a:r>
          </a:p>
        </p:txBody>
      </p:sp>
      <p:sp>
        <p:nvSpPr>
          <p:cNvPr id="3" name="Pladsholder til indhold 2">
            <a:extLst>
              <a:ext uri="{FF2B5EF4-FFF2-40B4-BE49-F238E27FC236}">
                <a16:creationId xmlns:a16="http://schemas.microsoft.com/office/drawing/2014/main" id="{74CF0444-85C5-4EC5-9DF7-19EC5929812F}"/>
              </a:ext>
            </a:extLst>
          </p:cNvPr>
          <p:cNvSpPr>
            <a:spLocks noGrp="1"/>
          </p:cNvSpPr>
          <p:nvPr>
            <p:ph sz="quarter" idx="11"/>
          </p:nvPr>
        </p:nvSpPr>
        <p:spPr>
          <a:xfrm>
            <a:off x="9199418" y="3447473"/>
            <a:ext cx="2427984" cy="1614054"/>
          </a:xfrm>
        </p:spPr>
        <p:txBody>
          <a:bodyPr/>
          <a:lstStyle/>
          <a:p>
            <a:pPr marL="0" indent="0" algn="l"/>
            <a:endParaRPr lang="da-DK" sz="1600" b="0" i="1" dirty="0"/>
          </a:p>
          <a:p>
            <a:endParaRPr lang="da-DK" dirty="0"/>
          </a:p>
        </p:txBody>
      </p:sp>
      <p:sp>
        <p:nvSpPr>
          <p:cNvPr id="4" name="Pladsholder til indhold 3">
            <a:extLst>
              <a:ext uri="{FF2B5EF4-FFF2-40B4-BE49-F238E27FC236}">
                <a16:creationId xmlns:a16="http://schemas.microsoft.com/office/drawing/2014/main" id="{5A627728-E3F5-44CA-B5CE-B81D67F260B6}"/>
              </a:ext>
            </a:extLst>
          </p:cNvPr>
          <p:cNvSpPr>
            <a:spLocks noGrp="1"/>
          </p:cNvSpPr>
          <p:nvPr>
            <p:ph sz="quarter" idx="12"/>
          </p:nvPr>
        </p:nvSpPr>
        <p:spPr>
          <a:xfrm>
            <a:off x="787604" y="1557185"/>
            <a:ext cx="6687616" cy="4348315"/>
          </a:xfrm>
        </p:spPr>
        <p:txBody>
          <a:bodyPr>
            <a:noAutofit/>
          </a:bodyPr>
          <a:lstStyle/>
          <a:p>
            <a:pPr marL="285750" indent="-285750">
              <a:buFont typeface="Wingdings" panose="05000000000000000000" pitchFamily="2" charset="2"/>
              <a:buChar char="ü"/>
            </a:pPr>
            <a:r>
              <a:rPr lang="da-DK" dirty="0"/>
              <a:t>Et simpelt rutinepræget job på det ordinære arbejdsmarked</a:t>
            </a:r>
          </a:p>
          <a:p>
            <a:pPr marL="285750" indent="-285750">
              <a:buFont typeface="Wingdings" panose="05000000000000000000" pitchFamily="2" charset="2"/>
              <a:buChar char="ü"/>
            </a:pPr>
            <a:r>
              <a:rPr lang="da-DK" dirty="0"/>
              <a:t>Særlig tilrettelagt for den enkelte</a:t>
            </a:r>
          </a:p>
          <a:p>
            <a:pPr marL="285750" indent="-285750">
              <a:buFont typeface="Wingdings" panose="05000000000000000000" pitchFamily="2" charset="2"/>
              <a:buChar char="ü"/>
            </a:pPr>
            <a:r>
              <a:rPr lang="da-DK" dirty="0"/>
              <a:t>Aftalt støtte efter behov – også handicapkompenserende ordninger</a:t>
            </a:r>
          </a:p>
          <a:p>
            <a:pPr marL="285750" indent="-285750">
              <a:buFont typeface="Wingdings" panose="05000000000000000000" pitchFamily="2" charset="2"/>
              <a:buChar char="ü"/>
            </a:pPr>
            <a:r>
              <a:rPr lang="da-DK" dirty="0"/>
              <a:t>Typisk 15 - 25 timer om ugen</a:t>
            </a:r>
          </a:p>
          <a:p>
            <a:pPr marL="285750" indent="-285750">
              <a:buFont typeface="Wingdings" panose="05000000000000000000" pitchFamily="2" charset="2"/>
              <a:buChar char="ü"/>
            </a:pPr>
            <a:r>
              <a:rPr lang="da-DK" dirty="0"/>
              <a:t>Aflønnes med 45 kr. til 65 kr. i timen oven i førtidspensionen</a:t>
            </a:r>
          </a:p>
          <a:p>
            <a:pPr marL="285750" indent="-285750">
              <a:buFont typeface="Wingdings" panose="05000000000000000000" pitchFamily="2" charset="2"/>
              <a:buChar char="ü"/>
            </a:pPr>
            <a:r>
              <a:rPr lang="da-DK" dirty="0"/>
              <a:t>Ingen systematisk opfølgning i KLAPjob – Men KLAPjob-konsulenten er der jo altid </a:t>
            </a:r>
            <a:r>
              <a:rPr lang="da-DK" dirty="0">
                <a:sym typeface="Wingdings" panose="05000000000000000000" pitchFamily="2" charset="2"/>
              </a:rPr>
              <a:t></a:t>
            </a:r>
            <a:endParaRPr lang="da-DK" dirty="0"/>
          </a:p>
          <a:p>
            <a:pPr marL="285750" indent="-285750">
              <a:buFont typeface="Wingdings" panose="05000000000000000000" pitchFamily="2" charset="2"/>
              <a:buChar char="ü"/>
            </a:pPr>
            <a:r>
              <a:rPr lang="da-DK" dirty="0"/>
              <a:t>Bakkes op af aftaler med HK, 3F og DA</a:t>
            </a:r>
          </a:p>
          <a:p>
            <a:pPr marL="285750" indent="-285750">
              <a:buFont typeface="Wingdings" panose="05000000000000000000" pitchFamily="2" charset="2"/>
              <a:buChar char="ü"/>
            </a:pPr>
            <a:r>
              <a:rPr lang="da-DK" dirty="0"/>
              <a:t>Fastholdelses-grad: 72,6% efter 6 måneder i jobbet </a:t>
            </a:r>
          </a:p>
          <a:p>
            <a:endParaRPr lang="da-DK" sz="2000" dirty="0"/>
          </a:p>
        </p:txBody>
      </p:sp>
      <p:pic>
        <p:nvPicPr>
          <p:cNvPr id="5" name="Billede 4">
            <a:extLst>
              <a:ext uri="{FF2B5EF4-FFF2-40B4-BE49-F238E27FC236}">
                <a16:creationId xmlns:a16="http://schemas.microsoft.com/office/drawing/2014/main" id="{3AA559DE-C1D6-EEA7-9B61-57C53F37DE56}"/>
              </a:ext>
            </a:extLst>
          </p:cNvPr>
          <p:cNvPicPr>
            <a:picLocks noChangeAspect="1"/>
          </p:cNvPicPr>
          <p:nvPr/>
        </p:nvPicPr>
        <p:blipFill>
          <a:blip r:embed="rId2"/>
          <a:stretch>
            <a:fillRect/>
          </a:stretch>
        </p:blipFill>
        <p:spPr>
          <a:xfrm>
            <a:off x="7685032" y="2032175"/>
            <a:ext cx="4366599" cy="2479667"/>
          </a:xfrm>
          <a:prstGeom prst="rect">
            <a:avLst/>
          </a:prstGeom>
        </p:spPr>
      </p:pic>
    </p:spTree>
    <p:extLst>
      <p:ext uri="{BB962C8B-B14F-4D97-AF65-F5344CB8AC3E}">
        <p14:creationId xmlns:p14="http://schemas.microsoft.com/office/powerpoint/2010/main" val="245215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B02BC-86CF-441E-B7D2-B1BD32595831}"/>
              </a:ext>
            </a:extLst>
          </p:cNvPr>
          <p:cNvSpPr>
            <a:spLocks noGrp="1"/>
          </p:cNvSpPr>
          <p:nvPr>
            <p:ph type="ctrTitle"/>
          </p:nvPr>
        </p:nvSpPr>
        <p:spPr/>
        <p:txBody>
          <a:bodyPr/>
          <a:lstStyle/>
          <a:p>
            <a:r>
              <a:rPr lang="da-DK" dirty="0"/>
              <a:t>KLAPjobs virksomhedsmodel</a:t>
            </a:r>
          </a:p>
        </p:txBody>
      </p:sp>
      <p:sp>
        <p:nvSpPr>
          <p:cNvPr id="3" name="Pladsholder til indhold 2">
            <a:extLst>
              <a:ext uri="{FF2B5EF4-FFF2-40B4-BE49-F238E27FC236}">
                <a16:creationId xmlns:a16="http://schemas.microsoft.com/office/drawing/2014/main" id="{74CF0444-85C5-4EC5-9DF7-19EC5929812F}"/>
              </a:ext>
            </a:extLst>
          </p:cNvPr>
          <p:cNvSpPr>
            <a:spLocks noGrp="1"/>
          </p:cNvSpPr>
          <p:nvPr>
            <p:ph sz="quarter" idx="11"/>
          </p:nvPr>
        </p:nvSpPr>
        <p:spPr>
          <a:xfrm>
            <a:off x="8958263" y="3631721"/>
            <a:ext cx="2871787" cy="1429806"/>
          </a:xfrm>
        </p:spPr>
        <p:txBody>
          <a:bodyPr/>
          <a:lstStyle/>
          <a:p>
            <a:pPr marL="0" indent="0" algn="l"/>
            <a:r>
              <a:rPr lang="da-DK" sz="1600" b="0" i="1" dirty="0"/>
              <a:t>KLAPjob har altid mellem 150 og 300 ledige </a:t>
            </a:r>
            <a:r>
              <a:rPr lang="da-DK" sz="1600" b="0" i="1" dirty="0" err="1"/>
              <a:t>KLAPjob</a:t>
            </a:r>
            <a:r>
              <a:rPr lang="da-DK" sz="1600" b="0" i="1" dirty="0"/>
              <a:t> på jobnet.dk</a:t>
            </a:r>
          </a:p>
          <a:p>
            <a:pPr marL="0" indent="0" algn="l"/>
            <a:br>
              <a:rPr lang="da-DK" sz="1600" b="0" i="1" dirty="0"/>
            </a:br>
            <a:r>
              <a:rPr lang="da-DK" sz="1600" b="0" i="1" dirty="0"/>
              <a:t>Søg på: ”KLAPjob” </a:t>
            </a:r>
          </a:p>
          <a:p>
            <a:endParaRPr lang="da-DK" dirty="0"/>
          </a:p>
        </p:txBody>
      </p:sp>
      <p:pic>
        <p:nvPicPr>
          <p:cNvPr id="5" name="Picture 2"/>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927631" y="1621194"/>
            <a:ext cx="7672905" cy="399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56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B02BC-86CF-441E-B7D2-B1BD32595831}"/>
              </a:ext>
            </a:extLst>
          </p:cNvPr>
          <p:cNvSpPr>
            <a:spLocks noGrp="1"/>
          </p:cNvSpPr>
          <p:nvPr>
            <p:ph type="ctrTitle"/>
          </p:nvPr>
        </p:nvSpPr>
        <p:spPr>
          <a:xfrm>
            <a:off x="714178" y="153071"/>
            <a:ext cx="7435909" cy="1325563"/>
          </a:xfrm>
        </p:spPr>
        <p:txBody>
          <a:bodyPr/>
          <a:lstStyle/>
          <a:p>
            <a:r>
              <a:rPr lang="da-DK" dirty="0"/>
              <a:t>KLAPjobs landsdækkende virksomheder og arbejdspladser</a:t>
            </a:r>
          </a:p>
        </p:txBody>
      </p:sp>
      <p:sp>
        <p:nvSpPr>
          <p:cNvPr id="3" name="Pladsholder til indhold 2">
            <a:extLst>
              <a:ext uri="{FF2B5EF4-FFF2-40B4-BE49-F238E27FC236}">
                <a16:creationId xmlns:a16="http://schemas.microsoft.com/office/drawing/2014/main" id="{74CF0444-85C5-4EC5-9DF7-19EC5929812F}"/>
              </a:ext>
            </a:extLst>
          </p:cNvPr>
          <p:cNvSpPr>
            <a:spLocks noGrp="1"/>
          </p:cNvSpPr>
          <p:nvPr>
            <p:ph sz="quarter" idx="11"/>
          </p:nvPr>
        </p:nvSpPr>
        <p:spPr>
          <a:xfrm>
            <a:off x="9325303" y="3426433"/>
            <a:ext cx="2750740" cy="2193974"/>
          </a:xfrm>
        </p:spPr>
        <p:txBody>
          <a:bodyPr/>
          <a:lstStyle/>
          <a:p>
            <a:pPr marL="0" indent="0" algn="l"/>
            <a:r>
              <a:rPr lang="da-DK" sz="1600" b="0" i="1" dirty="0"/>
              <a:t>De landsdækkende arbejdspladser repræsenterer 65% af KLAPjobs ansættelser. </a:t>
            </a:r>
            <a:br>
              <a:rPr lang="da-DK" sz="1600" b="0" i="1" dirty="0"/>
            </a:br>
            <a:r>
              <a:rPr lang="da-DK" sz="1600" b="0" i="1" dirty="0"/>
              <a:t>35% er fordelt på lokale arbejdspladser så som skoler, børnehaver, landbrug og forskellige servicefag</a:t>
            </a:r>
          </a:p>
          <a:p>
            <a:endParaRPr lang="da-DK" dirty="0"/>
          </a:p>
        </p:txBody>
      </p:sp>
      <p:pic>
        <p:nvPicPr>
          <p:cNvPr id="6" name="Billede 5">
            <a:extLst>
              <a:ext uri="{FF2B5EF4-FFF2-40B4-BE49-F238E27FC236}">
                <a16:creationId xmlns:a16="http://schemas.microsoft.com/office/drawing/2014/main" id="{55BB1BEB-6A32-F44C-AA21-63B8693EA0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177" y="1737875"/>
            <a:ext cx="1210781" cy="85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a:extLst>
              <a:ext uri="{FF2B5EF4-FFF2-40B4-BE49-F238E27FC236}">
                <a16:creationId xmlns:a16="http://schemas.microsoft.com/office/drawing/2014/main" id="{76077E64-8459-4F4F-B7AC-A23A6B7F6A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8644" y="2012869"/>
            <a:ext cx="1829712" cy="287447"/>
          </a:xfrm>
          <a:prstGeom prst="rect">
            <a:avLst/>
          </a:prstGeom>
        </p:spPr>
      </p:pic>
      <p:pic>
        <p:nvPicPr>
          <p:cNvPr id="8" name="Picture 12" descr="Relateret billed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884" y="2000095"/>
            <a:ext cx="1779436" cy="6808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illedresultat for dansk hestevæddeløb">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3292" y="1943648"/>
            <a:ext cx="1508401" cy="880257"/>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descr="C:\Users\TW\AppData\Local\Microsoft\Windows\Temporary Internet Files\Content.Outlook\NPM321E5\RegionNordjyllandLogo.jpg">
            <a:extLst>
              <a:ext uri="{FF2B5EF4-FFF2-40B4-BE49-F238E27FC236}">
                <a16:creationId xmlns:a16="http://schemas.microsoft.com/office/drawing/2014/main" id="{F5B842E4-C447-AC42-AC08-FCFE420F778A}"/>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9863" y="2838551"/>
            <a:ext cx="1346749" cy="446158"/>
          </a:xfrm>
          <a:prstGeom prst="rect">
            <a:avLst/>
          </a:prstGeom>
          <a:noFill/>
          <a:ln>
            <a:noFill/>
          </a:ln>
        </p:spPr>
      </p:pic>
      <p:pic>
        <p:nvPicPr>
          <p:cNvPr id="11" name="Picture 3">
            <a:extLst>
              <a:ext uri="{FF2B5EF4-FFF2-40B4-BE49-F238E27FC236}">
                <a16:creationId xmlns:a16="http://schemas.microsoft.com/office/drawing/2014/main" id="{EFB1A323-341C-DB4B-A481-06F5A317E39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960000">
            <a:off x="2589167" y="2642162"/>
            <a:ext cx="968667" cy="487741"/>
          </a:xfrm>
          <a:prstGeom prst="rect">
            <a:avLst/>
          </a:prstGeom>
          <a:noFill/>
          <a:ln>
            <a:noFill/>
          </a:ln>
          <a:effectLst>
            <a:glow rad="127000">
              <a:schemeClr val="bg1"/>
            </a:glow>
            <a:reflection stA="0" endPos="0" dir="5400000" sy="-100000" algn="bl" rotWithShape="0"/>
          </a:effectLst>
        </p:spPr>
      </p:pic>
      <p:pic>
        <p:nvPicPr>
          <p:cNvPr id="12" name="Picture 2">
            <a:extLst>
              <a:ext uri="{FF2B5EF4-FFF2-40B4-BE49-F238E27FC236}">
                <a16:creationId xmlns:a16="http://schemas.microsoft.com/office/drawing/2014/main" id="{9FF2140A-7E7D-3E4E-83DD-F501DB4DB31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49109" y="3061630"/>
            <a:ext cx="1105134" cy="45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File:Burger King Logo.svg">
            <a:hlinkClick r:id="rId11"/>
            <a:extLst>
              <a:ext uri="{FF2B5EF4-FFF2-40B4-BE49-F238E27FC236}">
                <a16:creationId xmlns:a16="http://schemas.microsoft.com/office/drawing/2014/main" id="{E853F083-32D5-CD4E-AA61-C2573E4FF02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958439" y="3662416"/>
            <a:ext cx="767318" cy="776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a:extLst>
              <a:ext uri="{FF2B5EF4-FFF2-40B4-BE49-F238E27FC236}">
                <a16:creationId xmlns:a16="http://schemas.microsoft.com/office/drawing/2014/main" id="{6358BDC6-9941-D644-828E-F7A4EE131E2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68456" y="3596974"/>
            <a:ext cx="810610" cy="82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lede 15" descr="C:\Users\TW\AppData\Local\Microsoft\Windows\Temporary Internet Files\Content.Outlook\NPM321E5\Netto.png">
            <a:extLst>
              <a:ext uri="{FF2B5EF4-FFF2-40B4-BE49-F238E27FC236}">
                <a16:creationId xmlns:a16="http://schemas.microsoft.com/office/drawing/2014/main" id="{1AEB325B-26A3-244E-B546-B2EEEE4207D6}"/>
              </a:ext>
            </a:extLst>
          </p:cNvPr>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89216" y="3817838"/>
            <a:ext cx="850120" cy="671519"/>
          </a:xfrm>
          <a:prstGeom prst="rect">
            <a:avLst/>
          </a:prstGeom>
          <a:noFill/>
          <a:ln>
            <a:noFill/>
          </a:ln>
        </p:spPr>
      </p:pic>
      <p:pic>
        <p:nvPicPr>
          <p:cNvPr id="17"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16032" y="3825597"/>
            <a:ext cx="1558760" cy="77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7">
            <a:extLst>
              <a:ext uri="{FF2B5EF4-FFF2-40B4-BE49-F238E27FC236}">
                <a16:creationId xmlns:a16="http://schemas.microsoft.com/office/drawing/2014/main" id="{771C03D4-8D23-B74A-9639-EBA5A301A1D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798308" y="2824564"/>
            <a:ext cx="895521" cy="3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a:extLst>
              <a:ext uri="{FF2B5EF4-FFF2-40B4-BE49-F238E27FC236}">
                <a16:creationId xmlns:a16="http://schemas.microsoft.com/office/drawing/2014/main" id="{6856B896-F41D-164A-BD33-9237544404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68446" y="3426433"/>
            <a:ext cx="1155247" cy="341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Billede 19">
            <a:extLst>
              <a:ext uri="{FF2B5EF4-FFF2-40B4-BE49-F238E27FC236}">
                <a16:creationId xmlns:a16="http://schemas.microsoft.com/office/drawing/2014/main" id="{882639F6-2925-7F4D-9D6B-A402C29A7BB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579665" y="4187271"/>
            <a:ext cx="1003039" cy="416355"/>
          </a:xfrm>
          <a:prstGeom prst="rect">
            <a:avLst/>
          </a:prstGeom>
        </p:spPr>
      </p:pic>
      <p:pic>
        <p:nvPicPr>
          <p:cNvPr id="22" name="Picture 26">
            <a:extLst>
              <a:ext uri="{FF2B5EF4-FFF2-40B4-BE49-F238E27FC236}">
                <a16:creationId xmlns:a16="http://schemas.microsoft.com/office/drawing/2014/main" id="{E148821D-436A-A748-9226-F8DD928CC74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066149" y="4647757"/>
            <a:ext cx="1319544" cy="64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a:extLst>
              <a:ext uri="{FF2B5EF4-FFF2-40B4-BE49-F238E27FC236}">
                <a16:creationId xmlns:a16="http://schemas.microsoft.com/office/drawing/2014/main" id="{258B8E9D-DFAB-224B-BC6F-813149DC2C2F}"/>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rot="720000">
            <a:off x="3665457" y="4704349"/>
            <a:ext cx="1089409" cy="46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lede 23" descr="C:\Users\TW\AppData\Local\Microsoft\Windows\Temporary Internet Files\Content.Outlook\NPM321E5\Carls Jr.png">
            <a:extLst>
              <a:ext uri="{FF2B5EF4-FFF2-40B4-BE49-F238E27FC236}">
                <a16:creationId xmlns:a16="http://schemas.microsoft.com/office/drawing/2014/main" id="{3260BA57-13A9-584C-92CC-3BF1154E3ACE}"/>
              </a:ext>
            </a:extLst>
          </p:cNvPr>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428652" y="2740480"/>
            <a:ext cx="733521" cy="699753"/>
          </a:xfrm>
          <a:prstGeom prst="rect">
            <a:avLst/>
          </a:prstGeom>
          <a:noFill/>
          <a:ln>
            <a:noFill/>
          </a:ln>
        </p:spPr>
      </p:pic>
      <p:pic>
        <p:nvPicPr>
          <p:cNvPr id="25" name="Picture 5">
            <a:extLst>
              <a:ext uri="{FF2B5EF4-FFF2-40B4-BE49-F238E27FC236}">
                <a16:creationId xmlns:a16="http://schemas.microsoft.com/office/drawing/2014/main" id="{CEDECF9F-273F-9048-8C81-D4C012EBA1E7}"/>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969840">
            <a:off x="6531881" y="4973600"/>
            <a:ext cx="1428376" cy="334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Billedresultat for biltema">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23565" y="1632686"/>
            <a:ext cx="1746067" cy="2059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ffaldPlus | Dansk Affaldsforeni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986874" y="4703410"/>
            <a:ext cx="1266877" cy="6651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 Happy Pass">
            <a:extLst>
              <a:ext uri="{FF2B5EF4-FFF2-40B4-BE49-F238E27FC236}">
                <a16:creationId xmlns:a16="http://schemas.microsoft.com/office/drawing/2014/main" id="{53D1C030-97D7-4AF8-AF0F-C870F4E5F3F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3508" y="4585058"/>
            <a:ext cx="1465086" cy="1046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taurant Flammen - BROEN Shopping">
            <a:extLst>
              <a:ext uri="{FF2B5EF4-FFF2-40B4-BE49-F238E27FC236}">
                <a16:creationId xmlns:a16="http://schemas.microsoft.com/office/drawing/2014/main" id="{0399641C-1C8C-5FB2-C93E-D9CECFD67FC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86335" y="1646793"/>
            <a:ext cx="1465087" cy="103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B02BC-86CF-441E-B7D2-B1BD32595831}"/>
              </a:ext>
            </a:extLst>
          </p:cNvPr>
          <p:cNvSpPr>
            <a:spLocks noGrp="1"/>
          </p:cNvSpPr>
          <p:nvPr>
            <p:ph type="ctrTitle"/>
          </p:nvPr>
        </p:nvSpPr>
        <p:spPr/>
        <p:txBody>
          <a:bodyPr/>
          <a:lstStyle/>
          <a:p>
            <a:r>
              <a:rPr lang="da-DK" dirty="0"/>
              <a:t>Hvad siger borgerne og virksomhederne?</a:t>
            </a:r>
          </a:p>
        </p:txBody>
      </p:sp>
      <p:sp>
        <p:nvSpPr>
          <p:cNvPr id="3" name="Pladsholder til indhold 2">
            <a:extLst>
              <a:ext uri="{FF2B5EF4-FFF2-40B4-BE49-F238E27FC236}">
                <a16:creationId xmlns:a16="http://schemas.microsoft.com/office/drawing/2014/main" id="{74CF0444-85C5-4EC5-9DF7-19EC5929812F}"/>
              </a:ext>
            </a:extLst>
          </p:cNvPr>
          <p:cNvSpPr>
            <a:spLocks noGrp="1"/>
          </p:cNvSpPr>
          <p:nvPr>
            <p:ph sz="quarter" idx="11"/>
          </p:nvPr>
        </p:nvSpPr>
        <p:spPr>
          <a:xfrm>
            <a:off x="8808720" y="3771899"/>
            <a:ext cx="3246119" cy="1289627"/>
          </a:xfrm>
        </p:spPr>
        <p:txBody>
          <a:bodyPr/>
          <a:lstStyle/>
          <a:p>
            <a:pPr marL="0" indent="0" algn="l"/>
            <a:r>
              <a:rPr lang="da-DK" sz="1600" b="0" i="1" dirty="0"/>
              <a:t>Af de personer KLAPjob får i arbejde, siger 84,6% efter et år at deres ´livskvalitet er blevet væsentligt forbedret ved at komme i KLAPjob` </a:t>
            </a:r>
            <a:r>
              <a:rPr lang="da-DK" sz="1600" b="0" i="1" dirty="0">
                <a:sym typeface="Wingdings" panose="05000000000000000000" pitchFamily="2" charset="2"/>
              </a:rPr>
              <a:t></a:t>
            </a:r>
            <a:endParaRPr lang="da-DK" sz="1600" b="0" i="1" dirty="0"/>
          </a:p>
          <a:p>
            <a:endParaRPr lang="da-DK" dirty="0"/>
          </a:p>
        </p:txBody>
      </p:sp>
      <p:sp>
        <p:nvSpPr>
          <p:cNvPr id="4" name="Pladsholder til indhold 3"/>
          <p:cNvSpPr>
            <a:spLocks noGrp="1"/>
          </p:cNvSpPr>
          <p:nvPr>
            <p:ph sz="quarter" idx="12"/>
          </p:nvPr>
        </p:nvSpPr>
        <p:spPr/>
        <p:txBody>
          <a:bodyPr/>
          <a:lstStyle/>
          <a:p>
            <a:endParaRPr lang="da-DK"/>
          </a:p>
        </p:txBody>
      </p:sp>
      <p:pic>
        <p:nvPicPr>
          <p:cNvPr id="5" name="Billede 4"/>
          <p:cNvPicPr>
            <a:picLocks noChangeAspect="1"/>
          </p:cNvPicPr>
          <p:nvPr/>
        </p:nvPicPr>
        <p:blipFill>
          <a:blip r:embed="rId2"/>
          <a:stretch>
            <a:fillRect/>
          </a:stretch>
        </p:blipFill>
        <p:spPr>
          <a:xfrm>
            <a:off x="787067" y="2046572"/>
            <a:ext cx="6999188" cy="3895142"/>
          </a:xfrm>
          <a:prstGeom prst="rect">
            <a:avLst/>
          </a:prstGeom>
        </p:spPr>
      </p:pic>
      <p:sp>
        <p:nvSpPr>
          <p:cNvPr id="6" name="Rektangel 5"/>
          <p:cNvSpPr/>
          <p:nvPr/>
        </p:nvSpPr>
        <p:spPr>
          <a:xfrm>
            <a:off x="8728364" y="5396453"/>
            <a:ext cx="3140364"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I et supermarked har ansatte med handicap stor værd - YouTube</a:t>
            </a: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220615"/>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1727936A-D84B-4D86-B98D-FE39A608B08D}" vid="{9607C1DF-85AB-4D77-AE44-F1F7709E0902}"/>
    </a:ext>
  </a:extLst>
</a:theme>
</file>

<file path=ppt/theme/theme2.xml><?xml version="1.0" encoding="utf-8"?>
<a:theme xmlns:a="http://schemas.openxmlformats.org/drawingml/2006/main" name="Socialstyrelsen DK">
  <a:themeElements>
    <a:clrScheme name="Brugerdefineret 11">
      <a:dk1>
        <a:sysClr val="windowText" lastClr="000000"/>
      </a:dk1>
      <a:lt1>
        <a:sysClr val="window" lastClr="FFFFFF"/>
      </a:lt1>
      <a:dk2>
        <a:srgbClr val="AF292E"/>
      </a:dk2>
      <a:lt2>
        <a:srgbClr val="7C7679"/>
      </a:lt2>
      <a:accent1>
        <a:srgbClr val="977B78"/>
      </a:accent1>
      <a:accent2>
        <a:srgbClr val="2F526F"/>
      </a:accent2>
      <a:accent3>
        <a:srgbClr val="E4BC2F"/>
      </a:accent3>
      <a:accent4>
        <a:srgbClr val="6C8777"/>
      </a:accent4>
      <a:accent5>
        <a:srgbClr val="C27030"/>
      </a:accent5>
      <a:accent6>
        <a:srgbClr val="AF292E"/>
      </a:accent6>
      <a:hlink>
        <a:srgbClr val="AF292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100" dirty="0" smtClean="0"/>
        </a:defPPr>
      </a:lstStyle>
    </a:txDef>
  </a:objectDefaults>
  <a:extraClrSchemeLst/>
  <a:custClrLst>
    <a:custClr name="Custom Color 1">
      <a:srgbClr val="E9D392"/>
    </a:custClr>
    <a:custClr name="Custom Color 2">
      <a:srgbClr val="BAD9C1"/>
    </a:custClr>
    <a:custClr name="Custom Color 3">
      <a:srgbClr val="C6C7C9"/>
    </a:custClr>
    <a:custClr name="Custom Color 4">
      <a:srgbClr val="ECE38A"/>
    </a:custClr>
    <a:custClr name="Custom Color 5">
      <a:srgbClr val="CDE7EE"/>
    </a:custClr>
    <a:custClr name="Custom Color 6">
      <a:srgbClr val="BCB5B2"/>
    </a:custClr>
    <a:custClr name="Custom Color 7">
      <a:srgbClr val="D2E4BE"/>
    </a:custClr>
    <a:custClr name="Custom Color 8">
      <a:srgbClr val="CDDEF3"/>
    </a:custClr>
    <a:custClr name="Custom Color 9">
      <a:srgbClr val="DED5CB"/>
    </a:custClr>
    <a:custClr name="Custom Color 10">
      <a:srgbClr val="F9F8E0"/>
    </a:custClr>
  </a:custClrLst>
  <a:extLst>
    <a:ext uri="{05A4C25C-085E-4340-85A3-A5531E510DB2}">
      <thm15:themeFamily xmlns:thm15="http://schemas.microsoft.com/office/thememl/2012/main" name="Social- og Boligstyrelsen_DK-Skabelon.pptx" id="{0CAC5424-6123-41DF-8238-C2AA1D6FE5F6}" vid="{67C61003-BEAF-4A70-BBD9-520F7B6DCEFE}"/>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 PowerPoint skabelon</Template>
  <TotalTime>8008</TotalTime>
  <Words>2594</Words>
  <Application>Microsoft Office PowerPoint</Application>
  <PresentationFormat>Widescreen</PresentationFormat>
  <Paragraphs>239</Paragraphs>
  <Slides>29</Slides>
  <Notes>8</Notes>
  <HiddenSlides>1</HiddenSlides>
  <MMClips>0</MMClips>
  <ScaleCrop>false</ScaleCrop>
  <HeadingPairs>
    <vt:vector size="6" baseType="variant">
      <vt:variant>
        <vt:lpstr>Benyttede skrifttyper</vt:lpstr>
      </vt:variant>
      <vt:variant>
        <vt:i4>3</vt:i4>
      </vt:variant>
      <vt:variant>
        <vt:lpstr>Tema</vt:lpstr>
      </vt:variant>
      <vt:variant>
        <vt:i4>2</vt:i4>
      </vt:variant>
      <vt:variant>
        <vt:lpstr>Slidetitler</vt:lpstr>
      </vt:variant>
      <vt:variant>
        <vt:i4>29</vt:i4>
      </vt:variant>
    </vt:vector>
  </HeadingPairs>
  <TitlesOfParts>
    <vt:vector size="34" baseType="lpstr">
      <vt:lpstr>Arial</vt:lpstr>
      <vt:lpstr>Calibri</vt:lpstr>
      <vt:lpstr>Wingdings</vt:lpstr>
      <vt:lpstr>Office-tema</vt:lpstr>
      <vt:lpstr>Socialstyrelsen DK</vt:lpstr>
      <vt:lpstr>KLAPjob  - Over 5.700 jobs skabt til værdi for mennesker, virksomheder og samfund    Furesø Handikapråd</vt:lpstr>
      <vt:lpstr>Baggrunden for KLAPjob</vt:lpstr>
      <vt:lpstr>KLAPjob</vt:lpstr>
      <vt:lpstr>KLAPjobs samarbejdspartnere</vt:lpstr>
      <vt:lpstr>KLAPjobs målgruppe</vt:lpstr>
      <vt:lpstr>Hvad er et KLAPjob?</vt:lpstr>
      <vt:lpstr>KLAPjobs virksomhedsmodel</vt:lpstr>
      <vt:lpstr>KLAPjobs landsdækkende virksomheder og arbejdspladser</vt:lpstr>
      <vt:lpstr>Hvad siger borgerne og virksomhederne?</vt:lpstr>
      <vt:lpstr>Samarbejde med Furesø kommune</vt:lpstr>
      <vt:lpstr>Analyse af KLAPjob  - Datagrundlag og metode</vt:lpstr>
      <vt:lpstr>Fra udgiftstilgang til investeringstilgang</vt:lpstr>
      <vt:lpstr>Datagrundlag - KLAPjob</vt:lpstr>
      <vt:lpstr>Metode til at belyse effekt</vt:lpstr>
      <vt:lpstr>Karakteristika for deltagere i KLAPjob</vt:lpstr>
      <vt:lpstr>Hvem er deltagerne i KLAPjob?</vt:lpstr>
      <vt:lpstr>Hvem er deltagerne i KLAPjob?</vt:lpstr>
      <vt:lpstr>Effekten af KLAPjob</vt:lpstr>
      <vt:lpstr>Hvad er effekten af KLAPjob? – Beskæftigelse</vt:lpstr>
      <vt:lpstr>Hvad er effekten af KLAPjob? – Beskyttet beskæftigelse og aktivitets- og samværstilbud</vt:lpstr>
      <vt:lpstr>Hvad er effekten af KLAPjob? – Botilbud og socialpædagogisk støtte i eget hjem</vt:lpstr>
      <vt:lpstr>Hvad er effekten af KLAPjob? – Sundhedsydelser</vt:lpstr>
      <vt:lpstr>Budgetøkonomiske konsekvenser ved KLAPjob</vt:lpstr>
      <vt:lpstr>Hvad er det budgetøkonomiske nettoresultat for det offentligt?</vt:lpstr>
      <vt:lpstr>Hvad er det budgetøkonomiske nettoresultat for det offentligt?</vt:lpstr>
      <vt:lpstr>Følsomhedsanalyser</vt:lpstr>
      <vt:lpstr>Forbehold og begrænsninger</vt:lpstr>
      <vt:lpstr>Den Socialøkonomiske Investeringsmodel (SØM)</vt:lpstr>
      <vt:lpstr>Mere info og svar på spørgsmål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Mathias Vagn Jørgensen</dc:creator>
  <cp:lastModifiedBy>Marie Stockmarr</cp:lastModifiedBy>
  <cp:revision>88</cp:revision>
  <dcterms:created xsi:type="dcterms:W3CDTF">2020-09-23T10:01:52Z</dcterms:created>
  <dcterms:modified xsi:type="dcterms:W3CDTF">2024-02-06T09:02:44Z</dcterms:modified>
</cp:coreProperties>
</file>