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sldIdLst>
    <p:sldId id="257" r:id="rId6"/>
    <p:sldId id="258" r:id="rId7"/>
    <p:sldId id="259" r:id="rId8"/>
    <p:sldId id="261" r:id="rId9"/>
    <p:sldId id="260" r:id="rId10"/>
    <p:sldId id="262" r:id="rId11"/>
  </p:sldIdLst>
  <p:sldSz cx="12192000" cy="6858000"/>
  <p:notesSz cx="6858000" cy="9144000"/>
  <p:defaultTextStyle>
    <a:defPPr>
      <a:defRPr lang="en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3" autoAdjust="0"/>
    <p:restoredTop sz="94660"/>
  </p:normalViewPr>
  <p:slideViewPr>
    <p:cSldViewPr snapToGrid="0">
      <p:cViewPr varScale="1">
        <p:scale>
          <a:sx n="93" d="100"/>
          <a:sy n="93" d="100"/>
        </p:scale>
        <p:origin x="96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tableStyles" Target="tableStyles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DB336E-FD81-49ED-A9DC-D43BD92F0F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648DAE6-E2A8-4EE1-9EC6-233EC852B8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ADD314-D47D-4D39-A8BE-68BDA8FAD0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C5A5A-C34E-462D-A18F-97AFFCCC6197}" type="datetimeFigureOut">
              <a:rPr lang="en-NL" smtClean="0"/>
              <a:t>01/15/2024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4A5880-19F7-4F08-A54C-B26B474CC3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4C1DF9-F12A-4161-9C6F-7D0144B619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C89D8-36C3-40BD-BBB3-9AD7F891C9FD}" type="slidenum">
              <a:rPr lang="en-NL" smtClean="0"/>
              <a:t>‹nr.›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785179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8E7F28-F0CB-4CC1-8305-503D1DF6EC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17CA0D-777F-43F8-ABA5-26769433F5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B3CD40-6447-4F51-AEB9-46FE105C36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C5A5A-C34E-462D-A18F-97AFFCCC6197}" type="datetimeFigureOut">
              <a:rPr lang="en-NL" smtClean="0"/>
              <a:t>01/15/2024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3440BF-F0D1-4F55-8A0C-8FDCD24661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6803D4-BDF2-46C2-B2DC-E577070911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C89D8-36C3-40BD-BBB3-9AD7F891C9FD}" type="slidenum">
              <a:rPr lang="en-NL" smtClean="0"/>
              <a:t>‹nr.›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6338028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2FE2CC2-6E68-4C74-8608-D6CD82EFBD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984188-1A1E-48A1-BFB9-31CA6B7609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A2D3AD-D4CA-4846-BD08-8E5C7632BC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C5A5A-C34E-462D-A18F-97AFFCCC6197}" type="datetimeFigureOut">
              <a:rPr lang="en-NL" smtClean="0"/>
              <a:t>01/15/2024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F5E457-45C9-4079-B7A7-BCF24CDDEC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9969FF-369E-4A81-AF91-859D7B350C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C89D8-36C3-40BD-BBB3-9AD7F891C9FD}" type="slidenum">
              <a:rPr lang="en-NL" smtClean="0"/>
              <a:t>‹nr.›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805919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063290-826F-408A-AB40-6220805598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E64A7F-3E13-4436-8FBE-BF46DB1031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FFE154-20EB-4017-AC9F-094A3CDC45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C5A5A-C34E-462D-A18F-97AFFCCC6197}" type="datetimeFigureOut">
              <a:rPr lang="en-NL" smtClean="0"/>
              <a:t>01/15/2024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277453-1B78-4E4F-A2CE-2E7A026AD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A0407F-8D2B-4E16-9356-6EF7F1BB70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C89D8-36C3-40BD-BBB3-9AD7F891C9FD}" type="slidenum">
              <a:rPr lang="en-NL" smtClean="0"/>
              <a:t>‹nr.›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7236587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8FA108-2EDC-4C71-A970-40C6BE83C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D1B614-1C5F-4ACE-8687-5940DD0F7F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87B245-FDEF-436E-AF0A-4096779C04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C5A5A-C34E-462D-A18F-97AFFCCC6197}" type="datetimeFigureOut">
              <a:rPr lang="en-NL" smtClean="0"/>
              <a:t>01/15/2024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3817DE-6CA9-4653-8F35-FE139076C5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5397C1-D258-4E18-A422-0B6A78CE4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C89D8-36C3-40BD-BBB3-9AD7F891C9FD}" type="slidenum">
              <a:rPr lang="en-NL" smtClean="0"/>
              <a:t>‹nr.›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42189875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C39105-F9A1-44F5-8D28-DE5C2154A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6EE506-F84A-47F0-9AB4-F969C78B93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488FD5-4E4D-48E4-87C8-721B7765DA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395383-A56D-412C-A099-7AD491853E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C5A5A-C34E-462D-A18F-97AFFCCC6197}" type="datetimeFigureOut">
              <a:rPr lang="en-NL" smtClean="0"/>
              <a:t>01/15/2024</a:t>
            </a:fld>
            <a:endParaRPr lang="en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58A6C8-1153-482E-87AC-3F214A2DC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381CF5-6108-455E-B0B3-2E0F7BF74D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C89D8-36C3-40BD-BBB3-9AD7F891C9FD}" type="slidenum">
              <a:rPr lang="en-NL" smtClean="0"/>
              <a:t>‹nr.›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905259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82B29E-64CA-43D6-B098-9C6EDC57DF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83EA06-9200-4615-8F22-8367568A48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BDE1F6-1917-4DDA-B6D8-0F22A683EA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A31C28F-C768-42D7-A388-B8C34D89686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1A3E7C6-2173-4992-9386-438062C37FE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F48E0AA-51CE-4D45-ADBD-C14C92C4FE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C5A5A-C34E-462D-A18F-97AFFCCC6197}" type="datetimeFigureOut">
              <a:rPr lang="en-NL" smtClean="0"/>
              <a:t>01/15/2024</a:t>
            </a:fld>
            <a:endParaRPr lang="en-N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5A561F3-8773-4F0A-8E9A-71C3A946DF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2E000E1-D905-42AA-BA5F-7B9A8A7381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C89D8-36C3-40BD-BBB3-9AD7F891C9FD}" type="slidenum">
              <a:rPr lang="en-NL" smtClean="0"/>
              <a:t>‹nr.›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754542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276D87-5AC3-4555-B66B-10A548A80E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5904580-456F-4FF1-A944-2C679E1A5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C5A5A-C34E-462D-A18F-97AFFCCC6197}" type="datetimeFigureOut">
              <a:rPr lang="en-NL" smtClean="0"/>
              <a:t>01/15/2024</a:t>
            </a:fld>
            <a:endParaRPr lang="en-N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B0BBC4-246B-44AA-A893-9D79D1641E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AD383D6-7F85-4E8B-99A8-1527EE2860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C89D8-36C3-40BD-BBB3-9AD7F891C9FD}" type="slidenum">
              <a:rPr lang="en-NL" smtClean="0"/>
              <a:t>‹nr.›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255679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A44CC01-20C1-460D-A973-0C56DF3522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C5A5A-C34E-462D-A18F-97AFFCCC6197}" type="datetimeFigureOut">
              <a:rPr lang="en-NL" smtClean="0"/>
              <a:t>01/15/2024</a:t>
            </a:fld>
            <a:endParaRPr lang="en-N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AE492F-10AC-4925-A5D9-9945CCAF4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11D9BD-BA8B-4DB4-8483-C954561D7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C89D8-36C3-40BD-BBB3-9AD7F891C9FD}" type="slidenum">
              <a:rPr lang="en-NL" smtClean="0"/>
              <a:t>‹nr.›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7151705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4D1329-3E79-4BBC-929C-B27C44CA96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68BEA3-E897-4CA2-80CA-2C68F3F4DE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BF5564-6F01-4B69-BD37-EEB969D4CB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B108D7-F142-48E0-8DC2-2EBA78D222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C5A5A-C34E-462D-A18F-97AFFCCC6197}" type="datetimeFigureOut">
              <a:rPr lang="en-NL" smtClean="0"/>
              <a:t>01/15/2024</a:t>
            </a:fld>
            <a:endParaRPr lang="en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1B4CA7-2949-429D-9B0C-105C09B487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48C01C-19F7-4CCB-BF06-6A6B1B4713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C89D8-36C3-40BD-BBB3-9AD7F891C9FD}" type="slidenum">
              <a:rPr lang="en-NL" smtClean="0"/>
              <a:t>‹nr.›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6111501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94D959-D184-4493-A7E4-5ACA5BF17B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6661210-6CB0-4486-9A17-47DAA449E0A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8887B9-1A3F-42C1-933F-2F5253E5FC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906871-540D-4750-996E-A559F845D0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C5A5A-C34E-462D-A18F-97AFFCCC6197}" type="datetimeFigureOut">
              <a:rPr lang="en-NL" smtClean="0"/>
              <a:t>01/15/2024</a:t>
            </a:fld>
            <a:endParaRPr lang="en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FC5687-6F34-45F4-812B-6DD196EF76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208062-A972-4E99-9098-5FE7F80205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C89D8-36C3-40BD-BBB3-9AD7F891C9FD}" type="slidenum">
              <a:rPr lang="en-NL" smtClean="0"/>
              <a:t>‹nr.›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6471979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6A4ADC-DF16-421E-BF29-B8915D6243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845EF3-C534-4AAE-816B-DF4759163F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7F95AB-5FC2-4590-B1EB-974D77F227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EC5A5A-C34E-462D-A18F-97AFFCCC6197}" type="datetimeFigureOut">
              <a:rPr lang="en-NL" smtClean="0"/>
              <a:t>01/15/2024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015FEB-90C8-4B95-A2AB-450FD31914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399B8-9A83-4171-8FF9-9ABFDD8488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EC89D8-36C3-40BD-BBB3-9AD7F891C9FD}" type="slidenum">
              <a:rPr lang="en-NL" smtClean="0"/>
              <a:t>‹nr.›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4198397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1.xml"/><Relationship Id="rId2" Type="http://schemas.openxmlformats.org/officeDocument/2006/relationships/customXml" Target="../../customXml/item2.xml"/><Relationship Id="rId1" Type="http://schemas.openxmlformats.org/officeDocument/2006/relationships/customXml" Target="../../customXml/item3.xml"/><Relationship Id="rId6" Type="http://schemas.openxmlformats.org/officeDocument/2006/relationships/image" Target="../media/image2.svg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74A03FE-9F05-42DD-808B-20C92BB42416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0" y="6858000"/>
            <a:ext cx="0" cy="0"/>
          </a:xfrm>
        </p:spPr>
        <p:txBody>
          <a:bodyPr/>
          <a:lstStyle/>
          <a:p>
            <a:fld id="{23AA811B-2EBD-4900-905E-5BE206449611}" type="slidenum">
              <a:rPr lang="da-DK"/>
              <a:pPr/>
              <a:t>1</a:t>
            </a:fld>
            <a:endParaRPr lang="da-DK" dirty="0"/>
          </a:p>
        </p:txBody>
      </p:sp>
      <p:sp>
        <p:nvSpPr>
          <p:cNvPr id="3" name="Background">
            <a:extLst>
              <a:ext uri="{FF2B5EF4-FFF2-40B4-BE49-F238E27FC236}">
                <a16:creationId xmlns:a16="http://schemas.microsoft.com/office/drawing/2014/main" id="{CCF0E4B7-3502-4210-85BC-8D1DF236FC9E}"/>
              </a:ext>
            </a:extLst>
          </p:cNvPr>
          <p:cNvSpPr/>
          <p:nvPr/>
        </p:nvSpPr>
        <p:spPr bwMode="white">
          <a:xfrm>
            <a:off x="0" y="-55659"/>
            <a:ext cx="12193200" cy="6858000"/>
          </a:xfrm>
          <a:prstGeom prst="rect">
            <a:avLst/>
          </a:prstGeom>
          <a:solidFill>
            <a:srgbClr val="4085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998" noProof="0" dirty="0"/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F2B9FEFE-33E6-434C-B7FF-C6C0B49110E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0" y="5405967"/>
            <a:ext cx="12192000" cy="1452033"/>
          </a:xfrm>
          <a:prstGeom prst="rect">
            <a:avLst/>
          </a:prstGeom>
        </p:spPr>
      </p:pic>
      <p:sp>
        <p:nvSpPr>
          <p:cNvPr id="4" name="Tekstfelt 3">
            <a:extLst>
              <a:ext uri="{FF2B5EF4-FFF2-40B4-BE49-F238E27FC236}">
                <a16:creationId xmlns:a16="http://schemas.microsoft.com/office/drawing/2014/main" id="{2A89F137-F8EE-37A0-67FC-60AFDB5A0B66}"/>
              </a:ext>
            </a:extLst>
          </p:cNvPr>
          <p:cNvSpPr txBox="1"/>
          <p:nvPr/>
        </p:nvSpPr>
        <p:spPr>
          <a:xfrm>
            <a:off x="1327868" y="811033"/>
            <a:ext cx="8833899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a-DK" sz="3200" dirty="0">
              <a:solidFill>
                <a:schemeClr val="bg1"/>
              </a:solidFill>
            </a:endParaRPr>
          </a:p>
          <a:p>
            <a:endParaRPr lang="da-DK" sz="3200" dirty="0">
              <a:solidFill>
                <a:schemeClr val="bg1"/>
              </a:solidFill>
            </a:endParaRPr>
          </a:p>
          <a:p>
            <a:endParaRPr lang="da-DK" sz="3200" dirty="0">
              <a:solidFill>
                <a:schemeClr val="bg1"/>
              </a:solidFill>
            </a:endParaRPr>
          </a:p>
          <a:p>
            <a:r>
              <a:rPr lang="da-DK" sz="3200" dirty="0">
                <a:solidFill>
                  <a:schemeClr val="bg1"/>
                </a:solidFill>
              </a:rPr>
              <a:t>IPS - </a:t>
            </a:r>
            <a:r>
              <a:rPr lang="da-DK" sz="24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Individuelt Planlagt job eller uddannelse med Støtte</a:t>
            </a:r>
          </a:p>
          <a:p>
            <a:endParaRPr lang="da-DK" sz="240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endParaRPr lang="da-DK" sz="240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endParaRPr lang="da-DK" sz="240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endParaRPr lang="da-DK" sz="240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endParaRPr lang="da-DK" sz="240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r"/>
            <a:r>
              <a:rPr lang="da-DK" sz="1400" dirty="0">
                <a:solidFill>
                  <a:schemeClr val="bg1"/>
                </a:solidFill>
                <a:latin typeface="arial" panose="020B0604020202020204" pitchFamily="34" charset="0"/>
              </a:rPr>
              <a:t>Oplæg til Handicaprådet i Furesø</a:t>
            </a:r>
          </a:p>
          <a:p>
            <a:pPr algn="r"/>
            <a:r>
              <a:rPr lang="da-DK" sz="1400" dirty="0">
                <a:solidFill>
                  <a:schemeClr val="bg1"/>
                </a:solidFill>
                <a:latin typeface="arial" panose="020B0604020202020204" pitchFamily="34" charset="0"/>
              </a:rPr>
              <a:t>Stig Marcussen, Fagchef Jobcenter Furesø </a:t>
            </a:r>
          </a:p>
          <a:p>
            <a:pPr algn="r"/>
            <a:r>
              <a:rPr lang="da-DK" sz="1200" dirty="0">
                <a:solidFill>
                  <a:schemeClr val="bg1"/>
                </a:solidFill>
                <a:latin typeface="arial" panose="020B0604020202020204" pitchFamily="34" charset="0"/>
              </a:rPr>
              <a:t>Torsdag den 18. januar 2024 </a:t>
            </a:r>
            <a:endParaRPr lang="da-DK" sz="1200" dirty="0">
              <a:solidFill>
                <a:schemeClr val="bg1"/>
              </a:solidFill>
            </a:endParaRPr>
          </a:p>
        </p:txBody>
      </p:sp>
    </p:spTree>
    <p:custDataLst>
      <p:custData r:id="rId1"/>
      <p:custData r:id="rId2"/>
      <p:tags r:id="rId3"/>
    </p:custDataLst>
    <p:extLst>
      <p:ext uri="{BB962C8B-B14F-4D97-AF65-F5344CB8AC3E}">
        <p14:creationId xmlns:p14="http://schemas.microsoft.com/office/powerpoint/2010/main" val="22722043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felt 1">
            <a:extLst>
              <a:ext uri="{FF2B5EF4-FFF2-40B4-BE49-F238E27FC236}">
                <a16:creationId xmlns:a16="http://schemas.microsoft.com/office/drawing/2014/main" id="{27492F44-4584-4979-01A4-6A98E0B650B6}"/>
              </a:ext>
            </a:extLst>
          </p:cNvPr>
          <p:cNvSpPr txBox="1"/>
          <p:nvPr/>
        </p:nvSpPr>
        <p:spPr>
          <a:xfrm>
            <a:off x="1013746" y="1049572"/>
            <a:ext cx="9985234" cy="480131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b="1" i="0" dirty="0">
                <a:solidFill>
                  <a:srgbClr val="040C28"/>
                </a:solidFill>
                <a:effectLst/>
                <a:latin typeface="Google Sans"/>
              </a:rPr>
              <a:t>Rammerne for </a:t>
            </a:r>
            <a:r>
              <a:rPr lang="da-DK" b="1" dirty="0">
                <a:solidFill>
                  <a:srgbClr val="040C28"/>
                </a:solidFill>
                <a:latin typeface="Google Sans"/>
              </a:rPr>
              <a:t>IPS forløbet</a:t>
            </a:r>
            <a:endParaRPr lang="da-DK" b="1" i="0" dirty="0">
              <a:solidFill>
                <a:srgbClr val="040C28"/>
              </a:solidFill>
              <a:effectLst/>
              <a:latin typeface="Google Sans"/>
            </a:endParaRPr>
          </a:p>
          <a:p>
            <a:endParaRPr lang="da-DK" b="0" i="0" dirty="0">
              <a:solidFill>
                <a:srgbClr val="040C28"/>
              </a:solidFill>
              <a:effectLst/>
              <a:latin typeface="Google Sans"/>
            </a:endParaRPr>
          </a:p>
          <a:p>
            <a:r>
              <a:rPr lang="da-DK" b="0" i="0" dirty="0">
                <a:solidFill>
                  <a:srgbClr val="040C28"/>
                </a:solidFill>
                <a:effectLst/>
                <a:latin typeface="Google Sans"/>
              </a:rPr>
              <a:t>IPS står for individuelt planlagt job med støtte og er et tilbud til borgere, der er i behandling </a:t>
            </a:r>
          </a:p>
          <a:p>
            <a:r>
              <a:rPr lang="da-DK" b="0" i="0" dirty="0">
                <a:solidFill>
                  <a:srgbClr val="040C28"/>
                </a:solidFill>
                <a:effectLst/>
                <a:latin typeface="Google Sans"/>
              </a:rPr>
              <a:t>i lokalpsykiatrien og som gerne vil i job eller uddannelse</a:t>
            </a:r>
            <a:r>
              <a:rPr lang="da-DK" b="0" i="0" dirty="0">
                <a:solidFill>
                  <a:srgbClr val="4D5156"/>
                </a:solidFill>
                <a:effectLst/>
                <a:latin typeface="Google Sans"/>
              </a:rPr>
              <a:t>. </a:t>
            </a:r>
          </a:p>
          <a:p>
            <a:br>
              <a:rPr lang="da-DK" b="0" i="0" dirty="0">
                <a:solidFill>
                  <a:srgbClr val="4D5156"/>
                </a:solidFill>
                <a:effectLst/>
                <a:latin typeface="Google Sans"/>
              </a:rPr>
            </a:br>
            <a:r>
              <a:rPr lang="da-DK" b="0" i="0" dirty="0">
                <a:solidFill>
                  <a:srgbClr val="4D5156"/>
                </a:solidFill>
                <a:effectLst/>
                <a:latin typeface="Google Sans"/>
              </a:rPr>
              <a:t>Én konsulent er gennemgående, der kan hjælpe borgeren i job eller uddannelse</a:t>
            </a:r>
          </a:p>
          <a:p>
            <a:endParaRPr lang="da-DK" dirty="0">
              <a:solidFill>
                <a:srgbClr val="4D5156"/>
              </a:solidFill>
              <a:latin typeface="Google Sans"/>
            </a:endParaRPr>
          </a:p>
          <a:p>
            <a:r>
              <a:rPr lang="da-DK" b="0" i="0" dirty="0">
                <a:solidFill>
                  <a:srgbClr val="4D5156"/>
                </a:solidFill>
                <a:effectLst/>
                <a:latin typeface="Google Sans"/>
              </a:rPr>
              <a:t>Tæt opfølgning før, under og efter med udgangspunkt i borgernes ønsker </a:t>
            </a:r>
          </a:p>
          <a:p>
            <a:endParaRPr lang="da-DK" dirty="0">
              <a:solidFill>
                <a:srgbClr val="4D5156"/>
              </a:solidFill>
              <a:latin typeface="Google Sans"/>
            </a:endParaRPr>
          </a:p>
          <a:p>
            <a:r>
              <a:rPr lang="da-DK" dirty="0">
                <a:solidFill>
                  <a:srgbClr val="000000"/>
                </a:solidFill>
                <a:latin typeface="Muli"/>
              </a:rPr>
              <a:t>Borgerens IPS-konsulent følger borgeren fra første kontakt, til borgeren er i mål. </a:t>
            </a:r>
          </a:p>
          <a:p>
            <a:endParaRPr lang="da-DK" b="0" i="0" dirty="0">
              <a:solidFill>
                <a:srgbClr val="000000"/>
              </a:solidFill>
              <a:effectLst/>
              <a:latin typeface="Muli"/>
            </a:endParaRPr>
          </a:p>
          <a:p>
            <a:r>
              <a:rPr lang="da-DK" b="0" i="0" dirty="0">
                <a:solidFill>
                  <a:srgbClr val="000000"/>
                </a:solidFill>
                <a:effectLst/>
                <a:latin typeface="Muli"/>
              </a:rPr>
              <a:t>Indsatsen foregår i tæt samarbejde med psykiatrien og pågår parallelt med borgerens behandlingsforløb.</a:t>
            </a:r>
          </a:p>
          <a:p>
            <a:endParaRPr lang="da-DK" b="0" i="0" dirty="0">
              <a:solidFill>
                <a:srgbClr val="000000"/>
              </a:solidFill>
              <a:effectLst/>
              <a:latin typeface="Muli"/>
            </a:endParaRPr>
          </a:p>
          <a:p>
            <a:endParaRPr lang="da-DK" b="0" i="0" dirty="0">
              <a:solidFill>
                <a:srgbClr val="000000"/>
              </a:solidFill>
              <a:effectLst/>
              <a:latin typeface="Muli"/>
            </a:endParaRPr>
          </a:p>
          <a:p>
            <a:r>
              <a:rPr lang="da-DK" b="0" i="0" dirty="0">
                <a:solidFill>
                  <a:srgbClr val="000000"/>
                </a:solidFill>
                <a:effectLst/>
                <a:latin typeface="Muli"/>
              </a:rPr>
              <a:t>Målet er, at borger skal i </a:t>
            </a:r>
            <a:r>
              <a:rPr lang="da-DK" b="0" i="0" dirty="0" err="1">
                <a:solidFill>
                  <a:srgbClr val="000000"/>
                </a:solidFill>
                <a:effectLst/>
                <a:latin typeface="Muli"/>
              </a:rPr>
              <a:t>ustøttet</a:t>
            </a:r>
            <a:r>
              <a:rPr lang="da-DK" b="0" i="0" dirty="0">
                <a:solidFill>
                  <a:srgbClr val="000000"/>
                </a:solidFill>
                <a:effectLst/>
                <a:latin typeface="Muli"/>
              </a:rPr>
              <a:t> job eller uddannelse – og blive der. </a:t>
            </a:r>
          </a:p>
          <a:p>
            <a:endParaRPr lang="da-DK" dirty="0">
              <a:solidFill>
                <a:srgbClr val="000000"/>
              </a:solidFill>
              <a:latin typeface="Muli"/>
            </a:endParaRPr>
          </a:p>
          <a:p>
            <a:endParaRPr lang="da-DK" dirty="0"/>
          </a:p>
        </p:txBody>
      </p:sp>
      <p:pic>
        <p:nvPicPr>
          <p:cNvPr id="5" name="Grafik 4" descr="Forretningsudvikling med massiv udfyldning">
            <a:extLst>
              <a:ext uri="{FF2B5EF4-FFF2-40B4-BE49-F238E27FC236}">
                <a16:creationId xmlns:a16="http://schemas.microsoft.com/office/drawing/2014/main" id="{C2FA1009-2A58-00D3-FE64-323052A173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971862" y="728240"/>
            <a:ext cx="2054235" cy="2054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20257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felt 1">
            <a:extLst>
              <a:ext uri="{FF2B5EF4-FFF2-40B4-BE49-F238E27FC236}">
                <a16:creationId xmlns:a16="http://schemas.microsoft.com/office/drawing/2014/main" id="{8BC7CE89-A361-DB5B-29C3-BAB40535EC7B}"/>
              </a:ext>
            </a:extLst>
          </p:cNvPr>
          <p:cNvSpPr txBox="1"/>
          <p:nvPr/>
        </p:nvSpPr>
        <p:spPr>
          <a:xfrm>
            <a:off x="1486894" y="771277"/>
            <a:ext cx="7537448" cy="59093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b="1" dirty="0"/>
              <a:t>Organisation og tidsplan </a:t>
            </a:r>
          </a:p>
          <a:p>
            <a:endParaRPr lang="da-DK" dirty="0"/>
          </a:p>
          <a:p>
            <a:r>
              <a:rPr lang="da-DK" dirty="0"/>
              <a:t>Tre nye IPS konsulenter skal ansættes</a:t>
            </a:r>
          </a:p>
          <a:p>
            <a:endParaRPr lang="da-DK" dirty="0"/>
          </a:p>
          <a:p>
            <a:r>
              <a:rPr lang="da-DK" dirty="0"/>
              <a:t>Jobcenter Furesø planlægger opstart marts 2024. </a:t>
            </a:r>
          </a:p>
          <a:p>
            <a:endParaRPr lang="da-DK" dirty="0"/>
          </a:p>
          <a:p>
            <a:r>
              <a:rPr lang="da-DK" dirty="0"/>
              <a:t>3 IPS konsulenter skal arbejde med metoden i samarbejde med </a:t>
            </a:r>
          </a:p>
          <a:p>
            <a:r>
              <a:rPr lang="da-DK" dirty="0"/>
              <a:t>Ballerup Psykologisk Center</a:t>
            </a:r>
          </a:p>
          <a:p>
            <a:endParaRPr lang="da-DK" dirty="0"/>
          </a:p>
          <a:p>
            <a:r>
              <a:rPr lang="da-DK" u="sng" dirty="0"/>
              <a:t>Den interne organisation</a:t>
            </a:r>
          </a:p>
          <a:p>
            <a:r>
              <a:rPr lang="da-DK" dirty="0"/>
              <a:t>To afdelinger hos Jobcenter Furesø skal arbejde med IPS metoden </a:t>
            </a:r>
          </a:p>
          <a:p>
            <a:endParaRPr lang="da-DK" dirty="0"/>
          </a:p>
          <a:p>
            <a:endParaRPr lang="da-DK" dirty="0"/>
          </a:p>
          <a:p>
            <a:r>
              <a:rPr lang="da-DK" u="sng" dirty="0"/>
              <a:t>Karakteristik for målgruppen </a:t>
            </a:r>
          </a:p>
          <a:p>
            <a:r>
              <a:rPr lang="da-DK" dirty="0"/>
              <a:t>Borger er udfordret psykisk , </a:t>
            </a:r>
            <a:r>
              <a:rPr lang="da-DK" b="0" i="0" dirty="0">
                <a:solidFill>
                  <a:srgbClr val="303133"/>
                </a:solidFill>
                <a:effectLst/>
                <a:latin typeface="IBM Plex Sans" panose="020B0503050203000203" pitchFamily="34" charset="0"/>
              </a:rPr>
              <a:t>alvorlig psykisk sygdom, herunder skizofreni,</a:t>
            </a:r>
          </a:p>
          <a:p>
            <a:r>
              <a:rPr lang="da-DK" b="0" i="0" dirty="0">
                <a:solidFill>
                  <a:srgbClr val="303133"/>
                </a:solidFill>
                <a:effectLst/>
                <a:latin typeface="IBM Plex Sans" panose="020B0503050203000203" pitchFamily="34" charset="0"/>
              </a:rPr>
              <a:t>bipolar sindslidelse og depression</a:t>
            </a:r>
          </a:p>
          <a:p>
            <a:endParaRPr lang="da-DK" dirty="0">
              <a:solidFill>
                <a:srgbClr val="303133"/>
              </a:solidFill>
              <a:latin typeface="IBM Plex Sans" panose="020B0503050203000203" pitchFamily="34" charset="0"/>
            </a:endParaRPr>
          </a:p>
          <a:p>
            <a:endParaRPr lang="da-DK" b="0" i="0" dirty="0">
              <a:solidFill>
                <a:srgbClr val="303133"/>
              </a:solidFill>
              <a:effectLst/>
              <a:latin typeface="IBM Plex Sans" panose="020B0503050203000203" pitchFamily="34" charset="0"/>
            </a:endParaRPr>
          </a:p>
          <a:p>
            <a:endParaRPr lang="da-DK" dirty="0">
              <a:solidFill>
                <a:srgbClr val="303133"/>
              </a:solidFill>
              <a:latin typeface="IBM Plex Sans" panose="020B0503050203000203" pitchFamily="34" charset="0"/>
            </a:endParaRPr>
          </a:p>
          <a:p>
            <a:endParaRPr lang="da-DK" dirty="0"/>
          </a:p>
          <a:p>
            <a:endParaRPr lang="da-DK" dirty="0"/>
          </a:p>
        </p:txBody>
      </p:sp>
      <p:pic>
        <p:nvPicPr>
          <p:cNvPr id="4" name="Grafik 3" descr="Hierarki kontur">
            <a:extLst>
              <a:ext uri="{FF2B5EF4-FFF2-40B4-BE49-F238E27FC236}">
                <a16:creationId xmlns:a16="http://schemas.microsoft.com/office/drawing/2014/main" id="{BC36250F-8085-CC6E-3C19-71F448FD34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789384" y="1159333"/>
            <a:ext cx="2113961" cy="21139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35412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felt 1">
            <a:extLst>
              <a:ext uri="{FF2B5EF4-FFF2-40B4-BE49-F238E27FC236}">
                <a16:creationId xmlns:a16="http://schemas.microsoft.com/office/drawing/2014/main" id="{4227238C-695C-3C7C-9A05-7D847E14AA06}"/>
              </a:ext>
            </a:extLst>
          </p:cNvPr>
          <p:cNvSpPr txBox="1"/>
          <p:nvPr/>
        </p:nvSpPr>
        <p:spPr>
          <a:xfrm>
            <a:off x="1121134" y="1216549"/>
            <a:ext cx="6836423" cy="4247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b="1" dirty="0"/>
              <a:t>Lidt om IPS forløbet i Jobcenter Furesø  </a:t>
            </a:r>
          </a:p>
          <a:p>
            <a:endParaRPr lang="da-DK" dirty="0"/>
          </a:p>
          <a:p>
            <a:r>
              <a:rPr lang="da-DK" dirty="0"/>
              <a:t>Hver IPS konsulent skal have en løbende sagsstamme på ca. 20 borgere</a:t>
            </a:r>
          </a:p>
          <a:p>
            <a:r>
              <a:rPr lang="da-DK" dirty="0"/>
              <a:t>Normtallet er ca. 50 borgere i almindelig drift</a:t>
            </a:r>
          </a:p>
          <a:p>
            <a:endParaRPr lang="da-DK" dirty="0"/>
          </a:p>
          <a:p>
            <a:r>
              <a:rPr lang="da-DK" u="sng" dirty="0"/>
              <a:t>Karakteristik for målgruppen </a:t>
            </a:r>
          </a:p>
          <a:p>
            <a:r>
              <a:rPr lang="da-DK" dirty="0"/>
              <a:t>Borgere (de voksne) kommer fra kontanthjælp og jobafklaringsforløb</a:t>
            </a:r>
          </a:p>
          <a:p>
            <a:r>
              <a:rPr lang="da-DK" dirty="0"/>
              <a:t>Alder på borgere er typisk over 30 år </a:t>
            </a:r>
          </a:p>
          <a:p>
            <a:r>
              <a:rPr lang="da-DK" dirty="0"/>
              <a:t>For unge under KUI er alderen fra 18-29 år</a:t>
            </a:r>
          </a:p>
          <a:p>
            <a:r>
              <a:rPr lang="da-DK" dirty="0"/>
              <a:t>En forventet bruttomålgruppe på 80 borgere</a:t>
            </a:r>
          </a:p>
          <a:p>
            <a:endParaRPr lang="da-DK" dirty="0"/>
          </a:p>
          <a:p>
            <a:r>
              <a:rPr lang="da-DK" dirty="0"/>
              <a:t>Mentorstøtte og Det virksomhedsopsøgende arbejde</a:t>
            </a:r>
          </a:p>
          <a:p>
            <a:endParaRPr lang="da-DK" dirty="0"/>
          </a:p>
          <a:p>
            <a:r>
              <a:rPr lang="da-DK" dirty="0"/>
              <a:t>Tæt samspil med jobcenteret og psykiatrien</a:t>
            </a:r>
          </a:p>
          <a:p>
            <a:endParaRPr lang="da-DK" dirty="0"/>
          </a:p>
        </p:txBody>
      </p:sp>
      <p:pic>
        <p:nvPicPr>
          <p:cNvPr id="4" name="Grafik 3" descr="Ambition kontur">
            <a:extLst>
              <a:ext uri="{FF2B5EF4-FFF2-40B4-BE49-F238E27FC236}">
                <a16:creationId xmlns:a16="http://schemas.microsoft.com/office/drawing/2014/main" id="{A9E9E594-0B1C-A48A-3663-27952D207A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067801" y="2169343"/>
            <a:ext cx="2519313" cy="2519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65606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felt 1">
            <a:extLst>
              <a:ext uri="{FF2B5EF4-FFF2-40B4-BE49-F238E27FC236}">
                <a16:creationId xmlns:a16="http://schemas.microsoft.com/office/drawing/2014/main" id="{4B308384-6119-5255-8A9E-5AFF4C107C04}"/>
              </a:ext>
            </a:extLst>
          </p:cNvPr>
          <p:cNvSpPr txBox="1"/>
          <p:nvPr/>
        </p:nvSpPr>
        <p:spPr>
          <a:xfrm>
            <a:off x="1108182" y="850790"/>
            <a:ext cx="8681672" cy="57861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da-DK" b="1" i="0" dirty="0">
                <a:effectLst/>
              </a:rPr>
              <a:t>IPS skaber resultater</a:t>
            </a:r>
          </a:p>
          <a:p>
            <a:pPr algn="l"/>
            <a:endParaRPr lang="da-DK" sz="1600" b="0" i="0" dirty="0">
              <a:solidFill>
                <a:srgbClr val="303133"/>
              </a:solidFill>
              <a:effectLst/>
            </a:endParaRPr>
          </a:p>
          <a:p>
            <a:pPr algn="l"/>
            <a:r>
              <a:rPr lang="da-DK" sz="1600" b="0" i="0" dirty="0">
                <a:solidFill>
                  <a:srgbClr val="303133"/>
                </a:solidFill>
                <a:effectLst/>
              </a:rPr>
              <a:t>IPS er en evidensbaseret metode med påvist effekt fra talrige internationale studier og et dansk</a:t>
            </a:r>
          </a:p>
          <a:p>
            <a:pPr algn="l"/>
            <a:r>
              <a:rPr lang="da-DK" sz="1600" b="0" i="0" dirty="0">
                <a:solidFill>
                  <a:srgbClr val="303133"/>
                </a:solidFill>
                <a:effectLst/>
              </a:rPr>
              <a:t>forskningsprojekt. </a:t>
            </a:r>
          </a:p>
          <a:p>
            <a:pPr algn="l"/>
            <a:endParaRPr lang="da-DK" sz="1600" dirty="0">
              <a:solidFill>
                <a:srgbClr val="303133"/>
              </a:solidFill>
            </a:endParaRPr>
          </a:p>
          <a:p>
            <a:r>
              <a:rPr lang="da-DK" sz="1600" b="1" dirty="0">
                <a:solidFill>
                  <a:srgbClr val="303133"/>
                </a:solidFill>
              </a:rPr>
              <a:t>Internationale forsøg</a:t>
            </a:r>
          </a:p>
          <a:p>
            <a:pPr algn="l"/>
            <a:r>
              <a:rPr lang="da-DK" sz="1600" b="0" i="0" dirty="0">
                <a:solidFill>
                  <a:srgbClr val="303133"/>
                </a:solidFill>
                <a:effectLst/>
              </a:rPr>
              <a:t>Den gennemsnitlige succesrate på 60 % af deltagerne i IPS-indsatsen der starter i job eller uddannelse.</a:t>
            </a:r>
          </a:p>
          <a:p>
            <a:pPr algn="l"/>
            <a:endParaRPr lang="da-DK" sz="1600" b="0" i="0" dirty="0">
              <a:solidFill>
                <a:srgbClr val="303133"/>
              </a:solidFill>
              <a:effectLst/>
            </a:endParaRPr>
          </a:p>
          <a:p>
            <a:pPr algn="l"/>
            <a:r>
              <a:rPr lang="da-DK" sz="1600" b="1" i="0" dirty="0">
                <a:solidFill>
                  <a:srgbClr val="303133"/>
                </a:solidFill>
                <a:effectLst/>
              </a:rPr>
              <a:t>Det danske studie</a:t>
            </a:r>
          </a:p>
          <a:p>
            <a:pPr algn="l"/>
            <a:r>
              <a:rPr lang="da-DK" sz="1600" b="0" i="0" dirty="0">
                <a:solidFill>
                  <a:srgbClr val="303133"/>
                </a:solidFill>
                <a:effectLst/>
              </a:rPr>
              <a:t>13 procent flere deltagere i IPS-indsatsen (59,1%*) er kommet i ordinært arbejde eller uddannelse</a:t>
            </a:r>
          </a:p>
          <a:p>
            <a:pPr algn="l"/>
            <a:r>
              <a:rPr lang="da-DK" sz="1600" dirty="0">
                <a:solidFill>
                  <a:srgbClr val="303133"/>
                </a:solidFill>
              </a:rPr>
              <a:t>(</a:t>
            </a:r>
            <a:r>
              <a:rPr lang="da-DK" sz="1600" b="0" i="0" dirty="0">
                <a:solidFill>
                  <a:srgbClr val="303133"/>
                </a:solidFill>
                <a:effectLst/>
              </a:rPr>
              <a:t>sammenlignet med deltagerne, der fik standardindsatsen (46,5 %*)</a:t>
            </a:r>
          </a:p>
          <a:p>
            <a:pPr algn="l"/>
            <a:endParaRPr lang="da-DK" sz="1600" b="0" i="0" dirty="0">
              <a:solidFill>
                <a:srgbClr val="303133"/>
              </a:solidFill>
              <a:effectLst/>
            </a:endParaRPr>
          </a:p>
          <a:p>
            <a:pPr algn="l"/>
            <a:r>
              <a:rPr lang="da-DK" sz="1600" b="0" i="0" dirty="0">
                <a:solidFill>
                  <a:srgbClr val="303133"/>
                </a:solidFill>
                <a:effectLst/>
              </a:rPr>
              <a:t>Opgjort på timer, arbejdede eller studerede deltagerne i IPS-grupperne i markant længere tid.</a:t>
            </a:r>
          </a:p>
          <a:p>
            <a:pPr algn="l"/>
            <a:r>
              <a:rPr lang="da-DK" sz="1600" b="0" i="0" dirty="0">
                <a:solidFill>
                  <a:srgbClr val="303133"/>
                </a:solidFill>
                <a:effectLst/>
              </a:rPr>
              <a:t>At deltagerne var mere tilfredse med IPS-indsatsen vs. den ordinær jobcenter-indsats.</a:t>
            </a:r>
          </a:p>
          <a:p>
            <a:pPr algn="l"/>
            <a:endParaRPr lang="da-DK" sz="1600" b="0" i="0" dirty="0">
              <a:solidFill>
                <a:srgbClr val="303133"/>
              </a:solidFill>
              <a:effectLst/>
            </a:endParaRPr>
          </a:p>
          <a:p>
            <a:pPr algn="l"/>
            <a:r>
              <a:rPr lang="da-DK" sz="1600" b="1" dirty="0">
                <a:solidFill>
                  <a:srgbClr val="303133"/>
                </a:solidFill>
              </a:rPr>
              <a:t>Resultatmål  i Furesø </a:t>
            </a:r>
          </a:p>
          <a:p>
            <a:pPr algn="l"/>
            <a:r>
              <a:rPr lang="da-DK" sz="1600" dirty="0">
                <a:solidFill>
                  <a:srgbClr val="303133"/>
                </a:solidFill>
              </a:rPr>
              <a:t>En jobeffekt der afspejler markedet</a:t>
            </a:r>
          </a:p>
          <a:p>
            <a:pPr algn="l"/>
            <a:endParaRPr lang="da-DK" sz="1600" b="0" i="0" dirty="0">
              <a:solidFill>
                <a:srgbClr val="303133"/>
              </a:solidFill>
              <a:effectLst/>
            </a:endParaRPr>
          </a:p>
          <a:p>
            <a:pPr algn="l"/>
            <a:endParaRPr lang="da-DK" sz="1600" b="0" i="0" dirty="0">
              <a:solidFill>
                <a:srgbClr val="303133"/>
              </a:solidFill>
              <a:effectLst/>
            </a:endParaRPr>
          </a:p>
          <a:p>
            <a:pPr algn="l"/>
            <a:r>
              <a:rPr lang="da-DK" sz="1600" dirty="0">
                <a:solidFill>
                  <a:srgbClr val="303133"/>
                </a:solidFill>
              </a:rPr>
              <a:t>________</a:t>
            </a:r>
          </a:p>
          <a:p>
            <a:pPr algn="l"/>
            <a:endParaRPr lang="da-DK" sz="1600" b="0" i="0" dirty="0">
              <a:solidFill>
                <a:srgbClr val="303133"/>
              </a:solidFill>
              <a:effectLst/>
            </a:endParaRPr>
          </a:p>
          <a:p>
            <a:pPr algn="l"/>
            <a:r>
              <a:rPr lang="da-DK" sz="1600" b="0" i="0" dirty="0">
                <a:solidFill>
                  <a:srgbClr val="303133"/>
                </a:solidFill>
                <a:effectLst/>
              </a:rPr>
              <a:t>* </a:t>
            </a:r>
            <a:r>
              <a:rPr lang="da-DK" sz="1600" b="0" i="0" dirty="0" err="1">
                <a:solidFill>
                  <a:srgbClr val="303133"/>
                </a:solidFill>
                <a:effectLst/>
              </a:rPr>
              <a:t>IPSCenter</a:t>
            </a:r>
            <a:r>
              <a:rPr lang="da-DK" sz="1600" b="0" i="0" dirty="0">
                <a:solidFill>
                  <a:srgbClr val="303133"/>
                </a:solidFill>
                <a:effectLst/>
              </a:rPr>
              <a:t> Danmark har gennem årene fastholdt den høje succesrate, og med mere end </a:t>
            </a:r>
          </a:p>
          <a:p>
            <a:pPr algn="l"/>
            <a:r>
              <a:rPr lang="da-DK" sz="1600" b="0" i="0" dirty="0">
                <a:solidFill>
                  <a:srgbClr val="303133"/>
                </a:solidFill>
                <a:effectLst/>
              </a:rPr>
              <a:t>  600 mennesker, der siden 2015 har deltaget i et IPS-forløb. </a:t>
            </a:r>
            <a:endParaRPr lang="da-DK" dirty="0"/>
          </a:p>
        </p:txBody>
      </p:sp>
      <p:pic>
        <p:nvPicPr>
          <p:cNvPr id="5" name="Grafik 4" descr="Mål kontur">
            <a:extLst>
              <a:ext uri="{FF2B5EF4-FFF2-40B4-BE49-F238E27FC236}">
                <a16:creationId xmlns:a16="http://schemas.microsoft.com/office/drawing/2014/main" id="{EC98ABCD-E50E-F4B2-204E-9840CDECEE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879684" y="2523737"/>
            <a:ext cx="2199091" cy="2199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81442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felt 1">
            <a:extLst>
              <a:ext uri="{FF2B5EF4-FFF2-40B4-BE49-F238E27FC236}">
                <a16:creationId xmlns:a16="http://schemas.microsoft.com/office/drawing/2014/main" id="{9703D86B-DED6-EE82-4DD1-81DA2F01FD9D}"/>
              </a:ext>
            </a:extLst>
          </p:cNvPr>
          <p:cNvSpPr txBox="1"/>
          <p:nvPr/>
        </p:nvSpPr>
        <p:spPr>
          <a:xfrm>
            <a:off x="5765621" y="2767280"/>
            <a:ext cx="660758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sz="80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18077758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MPLAFYSLIDEID" val="637848275391819497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TemplafyTemplateConfiguration><![CDATA[{"elementsMetadata":[],"transformationConfigurations":[],"templateName":"Blank, PowerPoint, Hive","templateDescription":"","enableDocumentContentUpdater":false,"version":"2.0"}]]></TemplafyTemplateConfiguration>
</file>

<file path=customXml/item2.xml><?xml version="1.0" encoding="utf-8"?>
<TemplafySlideTemplateConfiguration><![CDATA[{"slideVersion":1,"isValidatorEnabled":false,"isLocked":false,"elementsMetadata":[],"slideId":"638040108571632557","enableDocumentContentUpdater":false,"version":"2.0"}]]></TemplafySlideTemplateConfiguration>
</file>

<file path=customXml/item3.xml><?xml version="1.0" encoding="utf-8"?>
<TemplafySlideFormConfiguration><![CDATA[{"formFields":[],"formDataEntries":[]}]]></TemplafySlideFormConfiguration>
</file>

<file path=customXml/item4.xml><?xml version="1.0" encoding="utf-8"?>
<TemplafyFormConfiguration><![CDATA[{"formFields":[],"formDataEntries":[]}]]></TemplafyFormConfiguration>
</file>

<file path=customXml/itemProps1.xml><?xml version="1.0" encoding="utf-8"?>
<ds:datastoreItem xmlns:ds="http://schemas.openxmlformats.org/officeDocument/2006/customXml" ds:itemID="{8520DA91-F9F2-4EC7-AC1B-FE978110E1D5}">
  <ds:schemaRefs/>
</ds:datastoreItem>
</file>

<file path=customXml/itemProps2.xml><?xml version="1.0" encoding="utf-8"?>
<ds:datastoreItem xmlns:ds="http://schemas.openxmlformats.org/officeDocument/2006/customXml" ds:itemID="{2B4DCE59-A864-40A6-97BA-4061B04828D7}">
  <ds:schemaRefs/>
</ds:datastoreItem>
</file>

<file path=customXml/itemProps3.xml><?xml version="1.0" encoding="utf-8"?>
<ds:datastoreItem xmlns:ds="http://schemas.openxmlformats.org/officeDocument/2006/customXml" ds:itemID="{9674FB1D-120B-4905-9CA9-EBA2D0DB1686}">
  <ds:schemaRefs/>
</ds:datastoreItem>
</file>

<file path=customXml/itemProps4.xml><?xml version="1.0" encoding="utf-8"?>
<ds:datastoreItem xmlns:ds="http://schemas.openxmlformats.org/officeDocument/2006/customXml" ds:itemID="{483485A8-22F0-4FE6-99EB-CE8AF834872D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237</TotalTime>
  <Words>403</Words>
  <Application>Microsoft Office PowerPoint</Application>
  <PresentationFormat>Widescreen</PresentationFormat>
  <Paragraphs>84</Paragraphs>
  <Slides>6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7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6</vt:i4>
      </vt:variant>
    </vt:vector>
  </HeadingPairs>
  <TitlesOfParts>
    <vt:vector size="14" baseType="lpstr">
      <vt:lpstr>Arial</vt:lpstr>
      <vt:lpstr>Arial</vt:lpstr>
      <vt:lpstr>Calibri</vt:lpstr>
      <vt:lpstr>Calibri Light</vt:lpstr>
      <vt:lpstr>Google Sans</vt:lpstr>
      <vt:lpstr>IBM Plex Sans</vt:lpstr>
      <vt:lpstr>Muli</vt:lpstr>
      <vt:lpstr>Office Theme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Stine Boeck</dc:creator>
  <cp:lastModifiedBy>Marie Stockmarr</cp:lastModifiedBy>
  <cp:revision>7</cp:revision>
  <dcterms:created xsi:type="dcterms:W3CDTF">2024-01-08T09:02:02Z</dcterms:created>
  <dcterms:modified xsi:type="dcterms:W3CDTF">2024-01-15T09:34:03Z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fyTimeStamp">
    <vt:lpwstr>2023-04-05T12:59:42</vt:lpwstr>
  </property>
  <property fmtid="{D5CDD505-2E9C-101B-9397-08002B2CF9AE}" pid="3" name="TemplafyTenantId">
    <vt:lpwstr>furesoe</vt:lpwstr>
  </property>
  <property fmtid="{D5CDD505-2E9C-101B-9397-08002B2CF9AE}" pid="4" name="TemplafyTemplateId">
    <vt:lpwstr>638162963812514779</vt:lpwstr>
  </property>
  <property fmtid="{D5CDD505-2E9C-101B-9397-08002B2CF9AE}" pid="5" name="TemplafyUserProfileId">
    <vt:lpwstr>638035153468925967</vt:lpwstr>
  </property>
  <property fmtid="{D5CDD505-2E9C-101B-9397-08002B2CF9AE}" pid="6" name="TemplafyLanguageCode">
    <vt:lpwstr>da-DK</vt:lpwstr>
  </property>
  <property fmtid="{D5CDD505-2E9C-101B-9397-08002B2CF9AE}" pid="7" name="TemplafyFromBlank">
    <vt:bool>true</vt:bool>
  </property>
</Properties>
</file>